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01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176"/>
  </p:handoutMasterIdLst>
  <p:sldIdLst>
    <p:sldId id="597" r:id="rId3"/>
    <p:sldId id="598" r:id="rId5"/>
    <p:sldId id="599" r:id="rId6"/>
    <p:sldId id="600" r:id="rId7"/>
    <p:sldId id="601" r:id="rId8"/>
    <p:sldId id="602" r:id="rId9"/>
    <p:sldId id="603" r:id="rId10"/>
    <p:sldId id="604" r:id="rId11"/>
    <p:sldId id="605" r:id="rId12"/>
    <p:sldId id="606" r:id="rId13"/>
    <p:sldId id="607" r:id="rId14"/>
    <p:sldId id="608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7" r:id="rId24"/>
    <p:sldId id="618" r:id="rId25"/>
    <p:sldId id="619" r:id="rId26"/>
    <p:sldId id="621" r:id="rId27"/>
    <p:sldId id="622" r:id="rId28"/>
    <p:sldId id="625" r:id="rId29"/>
    <p:sldId id="711" r:id="rId30"/>
    <p:sldId id="710" r:id="rId31"/>
    <p:sldId id="627" r:id="rId32"/>
    <p:sldId id="630" r:id="rId33"/>
    <p:sldId id="633" r:id="rId34"/>
    <p:sldId id="634" r:id="rId35"/>
    <p:sldId id="635" r:id="rId36"/>
    <p:sldId id="636" r:id="rId37"/>
    <p:sldId id="637" r:id="rId38"/>
    <p:sldId id="638" r:id="rId39"/>
    <p:sldId id="639" r:id="rId40"/>
    <p:sldId id="640" r:id="rId41"/>
    <p:sldId id="641" r:id="rId42"/>
    <p:sldId id="642" r:id="rId43"/>
    <p:sldId id="643" r:id="rId44"/>
    <p:sldId id="644" r:id="rId45"/>
    <p:sldId id="648" r:id="rId46"/>
    <p:sldId id="649" r:id="rId47"/>
    <p:sldId id="650" r:id="rId48"/>
    <p:sldId id="661" r:id="rId49"/>
    <p:sldId id="662" r:id="rId50"/>
    <p:sldId id="663" r:id="rId51"/>
    <p:sldId id="664" r:id="rId52"/>
    <p:sldId id="665" r:id="rId53"/>
    <p:sldId id="666" r:id="rId54"/>
    <p:sldId id="667" r:id="rId55"/>
    <p:sldId id="668" r:id="rId56"/>
    <p:sldId id="669" r:id="rId57"/>
    <p:sldId id="670" r:id="rId58"/>
    <p:sldId id="671" r:id="rId59"/>
    <p:sldId id="672" r:id="rId60"/>
    <p:sldId id="673" r:id="rId61"/>
    <p:sldId id="674" r:id="rId62"/>
    <p:sldId id="675" r:id="rId63"/>
    <p:sldId id="676" r:id="rId64"/>
    <p:sldId id="677" r:id="rId65"/>
    <p:sldId id="736" r:id="rId66"/>
    <p:sldId id="737" r:id="rId67"/>
    <p:sldId id="738" r:id="rId68"/>
    <p:sldId id="739" r:id="rId69"/>
    <p:sldId id="740" r:id="rId70"/>
    <p:sldId id="679" r:id="rId71"/>
    <p:sldId id="680" r:id="rId72"/>
    <p:sldId id="681" r:id="rId73"/>
    <p:sldId id="682" r:id="rId74"/>
    <p:sldId id="683" r:id="rId75"/>
    <p:sldId id="684" r:id="rId76"/>
    <p:sldId id="685" r:id="rId77"/>
    <p:sldId id="686" r:id="rId78"/>
    <p:sldId id="687" r:id="rId79"/>
    <p:sldId id="688" r:id="rId80"/>
    <p:sldId id="689" r:id="rId81"/>
    <p:sldId id="690" r:id="rId82"/>
    <p:sldId id="691" r:id="rId83"/>
    <p:sldId id="692" r:id="rId84"/>
    <p:sldId id="693" r:id="rId85"/>
    <p:sldId id="694" r:id="rId86"/>
    <p:sldId id="695" r:id="rId87"/>
    <p:sldId id="696" r:id="rId88"/>
    <p:sldId id="697" r:id="rId89"/>
    <p:sldId id="698" r:id="rId90"/>
    <p:sldId id="699" r:id="rId91"/>
    <p:sldId id="717" r:id="rId92"/>
    <p:sldId id="718" r:id="rId93"/>
    <p:sldId id="719" r:id="rId94"/>
    <p:sldId id="720" r:id="rId95"/>
    <p:sldId id="721" r:id="rId96"/>
    <p:sldId id="722" r:id="rId97"/>
    <p:sldId id="723" r:id="rId98"/>
    <p:sldId id="724" r:id="rId99"/>
    <p:sldId id="725" r:id="rId100"/>
    <p:sldId id="726" r:id="rId101"/>
    <p:sldId id="727" r:id="rId102"/>
    <p:sldId id="728" r:id="rId103"/>
    <p:sldId id="729" r:id="rId104"/>
    <p:sldId id="741" r:id="rId105"/>
    <p:sldId id="730" r:id="rId106"/>
    <p:sldId id="731" r:id="rId107"/>
    <p:sldId id="732" r:id="rId108"/>
    <p:sldId id="733" r:id="rId109"/>
    <p:sldId id="734" r:id="rId110"/>
    <p:sldId id="742" r:id="rId111"/>
    <p:sldId id="743" r:id="rId112"/>
    <p:sldId id="744" r:id="rId113"/>
    <p:sldId id="745" r:id="rId114"/>
    <p:sldId id="746" r:id="rId115"/>
    <p:sldId id="747" r:id="rId116"/>
    <p:sldId id="748" r:id="rId117"/>
    <p:sldId id="749" r:id="rId118"/>
    <p:sldId id="750" r:id="rId119"/>
    <p:sldId id="751" r:id="rId120"/>
    <p:sldId id="752" r:id="rId121"/>
    <p:sldId id="753" r:id="rId122"/>
    <p:sldId id="754" r:id="rId123"/>
    <p:sldId id="755" r:id="rId124"/>
    <p:sldId id="756" r:id="rId125"/>
    <p:sldId id="757" r:id="rId126"/>
    <p:sldId id="758" r:id="rId127"/>
    <p:sldId id="759" r:id="rId128"/>
    <p:sldId id="760" r:id="rId129"/>
    <p:sldId id="761" r:id="rId130"/>
    <p:sldId id="762" r:id="rId131"/>
    <p:sldId id="763" r:id="rId132"/>
    <p:sldId id="764" r:id="rId133"/>
    <p:sldId id="765" r:id="rId134"/>
    <p:sldId id="766" r:id="rId135"/>
    <p:sldId id="767" r:id="rId136"/>
    <p:sldId id="768" r:id="rId137"/>
    <p:sldId id="769" r:id="rId138"/>
    <p:sldId id="770" r:id="rId139"/>
    <p:sldId id="772" r:id="rId140"/>
    <p:sldId id="773" r:id="rId141"/>
    <p:sldId id="774" r:id="rId142"/>
    <p:sldId id="775" r:id="rId143"/>
    <p:sldId id="776" r:id="rId144"/>
    <p:sldId id="777" r:id="rId145"/>
    <p:sldId id="778" r:id="rId146"/>
    <p:sldId id="780" r:id="rId147"/>
    <p:sldId id="781" r:id="rId148"/>
    <p:sldId id="782" r:id="rId149"/>
    <p:sldId id="783" r:id="rId150"/>
    <p:sldId id="789" r:id="rId151"/>
    <p:sldId id="790" r:id="rId152"/>
    <p:sldId id="791" r:id="rId153"/>
    <p:sldId id="792" r:id="rId154"/>
    <p:sldId id="793" r:id="rId155"/>
    <p:sldId id="794" r:id="rId156"/>
    <p:sldId id="795" r:id="rId157"/>
    <p:sldId id="796" r:id="rId158"/>
    <p:sldId id="797" r:id="rId159"/>
    <p:sldId id="798" r:id="rId160"/>
    <p:sldId id="799" r:id="rId161"/>
    <p:sldId id="800" r:id="rId162"/>
    <p:sldId id="801" r:id="rId163"/>
    <p:sldId id="802" r:id="rId164"/>
    <p:sldId id="803" r:id="rId165"/>
    <p:sldId id="804" r:id="rId166"/>
    <p:sldId id="805" r:id="rId167"/>
    <p:sldId id="806" r:id="rId168"/>
    <p:sldId id="807" r:id="rId169"/>
    <p:sldId id="808" r:id="rId170"/>
    <p:sldId id="809" r:id="rId171"/>
    <p:sldId id="810" r:id="rId172"/>
    <p:sldId id="811" r:id="rId173"/>
    <p:sldId id="812" r:id="rId174"/>
    <p:sldId id="495" r:id="rId175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035" autoAdjust="0"/>
  </p:normalViewPr>
  <p:slideViewPr>
    <p:cSldViewPr snapToGrid="0" snapToObjects="1">
      <p:cViewPr varScale="1">
        <p:scale>
          <a:sx n="185" d="100"/>
          <a:sy n="185" d="100"/>
        </p:scale>
        <p:origin x="-96" y="-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9" Type="http://schemas.openxmlformats.org/officeDocument/2006/relationships/tableStyles" Target="tableStyles.xml"/><Relationship Id="rId178" Type="http://schemas.openxmlformats.org/officeDocument/2006/relationships/viewProps" Target="viewProps.xml"/><Relationship Id="rId177" Type="http://schemas.openxmlformats.org/officeDocument/2006/relationships/presProps" Target="presProps.xml"/><Relationship Id="rId176" Type="http://schemas.openxmlformats.org/officeDocument/2006/relationships/handoutMaster" Target="handoutMasters/handoutMaster1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826C9-271B-3F46-B542-2909921E161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1EB7E2-0F64-654F-85D9-C58FE9A7EB0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888E0-98FB-F04B-B17F-409CAD36A82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6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3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2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3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4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5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6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7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8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9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3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4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5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7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8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0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Fig.</a:t>
            </a:r>
            <a:r>
              <a:rPr lang="en-US" baseline="0" dirty="0" smtClean="0"/>
              <a:t> OOAD #001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Fig.</a:t>
            </a:r>
            <a:r>
              <a:rPr lang="en-US" baseline="0" dirty="0" smtClean="0"/>
              <a:t> OOAD #002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BD79EE-CD2F-384E-BFB4-132770ACA0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001"/>
            <a:ext cx="8229600" cy="857250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95E3B8D7-6F6A-F649-B6F5-859380AC46FB}" type="slidenum">
              <a:rPr lang="en-US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0855"/>
            <a:ext cx="8229600" cy="857250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001"/>
            <a:ext cx="8229600" cy="857250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7192"/>
            <a:ext cx="4038600" cy="34958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 smtClean="0"/>
              <a:t>Click to edit Master text styles</a:t>
            </a:r>
            <a:endParaRPr lang="en-AU" dirty="0" smtClean="0"/>
          </a:p>
          <a:p>
            <a:pPr lvl="1"/>
            <a:r>
              <a:rPr lang="en-AU" dirty="0" smtClean="0"/>
              <a:t>Second level</a:t>
            </a:r>
            <a:endParaRPr lang="en-AU" dirty="0" smtClean="0"/>
          </a:p>
          <a:p>
            <a:pPr lvl="2"/>
            <a:r>
              <a:rPr lang="en-AU" dirty="0" smtClean="0"/>
              <a:t>Third level</a:t>
            </a:r>
            <a:endParaRPr lang="en-AU" dirty="0" smtClean="0"/>
          </a:p>
          <a:p>
            <a:pPr lvl="3"/>
            <a:r>
              <a:rPr lang="en-AU" dirty="0" smtClean="0"/>
              <a:t>Fourth level</a:t>
            </a:r>
            <a:endParaRPr lang="en-AU" dirty="0" smtClean="0"/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7192"/>
            <a:ext cx="4038600" cy="34958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001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 styles</a:t>
            </a:r>
            <a:endParaRPr lang="en-AU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dirty="0" smtClean="0"/>
              <a:t>Click to edit Master text styles</a:t>
            </a:r>
            <a:endParaRPr lang="en-AU" dirty="0" smtClean="0"/>
          </a:p>
          <a:p>
            <a:pPr lvl="1"/>
            <a:r>
              <a:rPr lang="en-AU" dirty="0" smtClean="0"/>
              <a:t>Second level</a:t>
            </a:r>
            <a:endParaRPr lang="en-AU" dirty="0" smtClean="0"/>
          </a:p>
          <a:p>
            <a:pPr lvl="2"/>
            <a:r>
              <a:rPr lang="en-AU" dirty="0" smtClean="0"/>
              <a:t>Third level</a:t>
            </a:r>
            <a:endParaRPr lang="en-AU" dirty="0" smtClean="0"/>
          </a:p>
          <a:p>
            <a:pPr lvl="3"/>
            <a:r>
              <a:rPr lang="en-AU" dirty="0" smtClean="0"/>
              <a:t>Fourth level</a:t>
            </a:r>
            <a:endParaRPr lang="en-AU" dirty="0" smtClean="0"/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Click to edit Master text styles</a:t>
            </a:r>
            <a:endParaRPr lang="en-AU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001"/>
            <a:ext cx="8229600" cy="857250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  <a:p>
            <a:pPr lvl="1"/>
            <a:r>
              <a:rPr lang="en-AU" smtClean="0"/>
              <a:t>Second level</a:t>
            </a:r>
            <a:endParaRPr lang="en-AU" smtClean="0"/>
          </a:p>
          <a:p>
            <a:pPr lvl="2"/>
            <a:r>
              <a:rPr lang="en-AU" smtClean="0"/>
              <a:t>Third level</a:t>
            </a:r>
            <a:endParaRPr lang="en-AU" smtClean="0"/>
          </a:p>
          <a:p>
            <a:pPr lvl="3"/>
            <a:r>
              <a:rPr lang="en-AU" smtClean="0"/>
              <a:t>Fourth level</a:t>
            </a:r>
            <a:endParaRPr lang="en-AU" smtClean="0"/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  <a:endParaRPr lang="en-A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4271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667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smtClean="0"/>
              <a:t>Information Systems, Unit 03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000" kern="1200" cap="all">
          <a:solidFill>
            <a:schemeClr val="tx1">
              <a:lumMod val="75000"/>
              <a:lumOff val="25000"/>
            </a:schemeClr>
          </a:solidFill>
          <a:latin typeface="Alegreya Sans Black" panose="00000A00000000000000" charset="0"/>
          <a:ea typeface="+mj-ea"/>
          <a:cs typeface="Alegreya Sans Black" panose="00000A00000000000000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3200" kern="1200">
          <a:solidFill>
            <a:schemeClr val="tx1">
              <a:lumMod val="85000"/>
              <a:lumOff val="15000"/>
            </a:schemeClr>
          </a:solidFill>
          <a:latin typeface="Alegreya Sans" panose="00000500000000000000" charset="0"/>
          <a:ea typeface="+mn-ea"/>
          <a:cs typeface="Alegreya Sans" panose="00000500000000000000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legreya Sans" panose="00000500000000000000" charset="0"/>
          <a:ea typeface="+mn-ea"/>
          <a:cs typeface="Alegreya Sans" panose="00000500000000000000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legreya Sans" panose="00000500000000000000" charset="0"/>
          <a:ea typeface="+mn-ea"/>
          <a:cs typeface="Alegreya Sans" panose="00000500000000000000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legreya Sans" panose="00000500000000000000" charset="0"/>
          <a:ea typeface="+mn-ea"/>
          <a:cs typeface="Alegreya Sans" panose="00000500000000000000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legreya Sans" panose="00000500000000000000" charset="0"/>
          <a:ea typeface="+mn-ea"/>
          <a:cs typeface="Alegreya Sans" panose="00000500000000000000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6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image" Target="../media/image61.png"/></Relationships>
</file>

<file path=ppt/slides/_rels/slide10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image" Target="../media/image6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60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7.xml"/><Relationship Id="rId1" Type="http://schemas.openxmlformats.org/officeDocument/2006/relationships/image" Target="../media/image64.png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6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image" Target="../media/image66.png"/></Relationships>
</file>

<file path=ppt/slides/_rels/slide1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image" Target="../media/image67.pn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image" Target="../media/image68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image" Target="../media/image69.png"/></Relationships>
</file>

<file path=ppt/slides/_rels/slide1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image" Target="../media/image7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71.png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image" Target="../media/image72.png"/></Relationships>
</file>

<file path=ppt/slides/_rels/slide1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image" Target="../media/image73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image" Target="../media/image74.png"/></Relationships>
</file>

<file path=ppt/slides/_rels/slide1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1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image" Target="../media/image77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image" Target="../media/image78.png"/></Relationships>
</file>

<file path=ppt/slides/_rels/slide1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5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7.xml"/><Relationship Id="rId1" Type="http://schemas.openxmlformats.org/officeDocument/2006/relationships/image" Target="../media/image81.png"/></Relationships>
</file>

<file path=ppt/slides/_rels/slide1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image" Target="../media/image83.pn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image" Target="../media/image8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1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5.xml"/><Relationship Id="rId1" Type="http://schemas.openxmlformats.org/officeDocument/2006/relationships/image" Target="../media/image8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1.pn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7.xml"/><Relationship Id="rId1" Type="http://schemas.openxmlformats.org/officeDocument/2006/relationships/image" Target="../media/image8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1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9.xml"/><Relationship Id="rId1" Type="http://schemas.openxmlformats.org/officeDocument/2006/relationships/image" Target="../media/image88.png"/></Relationships>
</file>

<file path=ppt/slides/_rels/slide1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0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1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" Type="http://schemas.openxmlformats.org/officeDocument/2006/relationships/image" Target="../media/image9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7.xml"/><Relationship Id="rId1" Type="http://schemas.openxmlformats.org/officeDocument/2006/relationships/image" Target="../media/image91.pn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image" Target="../media/image92.pn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9.xml"/><Relationship Id="rId1" Type="http://schemas.openxmlformats.org/officeDocument/2006/relationships/image" Target="../media/image93.pn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image" Target="../media/image9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/Relationships>
</file>

<file path=ppt/slides/_rels/slide1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5.xml"/><Relationship Id="rId1" Type="http://schemas.openxmlformats.org/officeDocument/2006/relationships/image" Target="../media/image95.png"/></Relationships>
</file>

<file path=ppt/slides/_rels/slide1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6.xml"/><Relationship Id="rId1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image" Target="../media/image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/Relationships>
</file>

<file path=ppt/slides/_rels/slide1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image" Target="../media/image97.png"/></Relationships>
</file>

<file path=ppt/slides/_rels/slide1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9.xml"/><Relationship Id="rId1" Type="http://schemas.openxmlformats.org/officeDocument/2006/relationships/image" Target="../media/image98.png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image" Target="../media/image99.png"/></Relationships>
</file>

<file path=ppt/slides/_rels/slide1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image" Target="../media/image100.png"/></Relationships>
</file>

<file path=ppt/slides/_rels/slide1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" Type="http://schemas.openxmlformats.org/officeDocument/2006/relationships/image" Target="../media/image101.png"/></Relationships>
</file>

<file path=ppt/slides/_rels/slide1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image" Target="../media/image10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1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5.xml"/><Relationship Id="rId1" Type="http://schemas.openxmlformats.org/officeDocument/2006/relationships/image" Target="../media/image103.png"/></Relationships>
</file>

<file path=ppt/slides/_rels/slide1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image" Target="../media/image10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7.xml"/><Relationship Id="rId1" Type="http://schemas.openxmlformats.org/officeDocument/2006/relationships/image" Target="../media/image105.png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image" Target="../media/image10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27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0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45.xml"/><Relationship Id="rId1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1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60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47.png"/></Relationships>
</file>

<file path=ppt/slides/_rels/slide8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47263"/>
            <a:ext cx="8229600" cy="4047360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dirty="0" smtClean="0"/>
              <a:t>Object-Oriented Analysis and Design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166" y="2984311"/>
            <a:ext cx="821963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Alegreya" panose="00000500000000000000" charset="0"/>
                <a:cs typeface="Alegreya" panose="00000500000000000000" charset="0"/>
              </a:rPr>
              <a:t>References</a:t>
            </a:r>
            <a:br>
              <a:rPr lang="en-US" sz="1200" dirty="0">
                <a:latin typeface="Alegreya" panose="00000500000000000000" charset="0"/>
                <a:cs typeface="Alegreya" panose="00000500000000000000" charset="0"/>
              </a:rPr>
            </a:br>
            <a:r>
              <a:rPr lang="en-US" sz="1200" dirty="0">
                <a:latin typeface="Alegreya" panose="00000500000000000000" charset="0"/>
                <a:cs typeface="Alegreya" panose="00000500000000000000" charset="0"/>
              </a:rPr>
              <a:t>- - - - </a:t>
            </a:r>
            <a:r>
              <a:rPr lang="en-US" sz="1200" dirty="0" smtClean="0">
                <a:latin typeface="Alegreya" panose="00000500000000000000" charset="0"/>
                <a:cs typeface="Alegreya" panose="00000500000000000000" charset="0"/>
              </a:rPr>
              <a:t>- </a:t>
            </a:r>
            <a:r>
              <a:rPr lang="en-US" sz="1200" dirty="0">
                <a:latin typeface="Alegreya" panose="00000500000000000000" charset="0"/>
                <a:cs typeface="Alegreya" panose="00000500000000000000" charset="0"/>
              </a:rPr>
              <a:t>- - - </a:t>
            </a:r>
            <a:br>
              <a:rPr lang="en-US" sz="1200" u="sng" dirty="0">
                <a:latin typeface="Alegreya" panose="00000500000000000000" charset="0"/>
                <a:cs typeface="Alegreya" panose="00000500000000000000" charset="0"/>
              </a:rPr>
            </a:br>
            <a:r>
              <a:rPr lang="en-US" dirty="0" err="1">
                <a:latin typeface="Alegreya" panose="00000500000000000000" charset="0"/>
                <a:cs typeface="Alegreya" panose="00000500000000000000" charset="0"/>
              </a:rPr>
              <a:t>Bruegge</a:t>
            </a:r>
            <a:r>
              <a:rPr lang="en-US" dirty="0">
                <a:latin typeface="Alegreya" panose="00000500000000000000" charset="0"/>
                <a:cs typeface="Alegreya" panose="00000500000000000000" charset="0"/>
              </a:rPr>
              <a:t> B., and </a:t>
            </a:r>
            <a:r>
              <a:rPr lang="en-US" dirty="0" err="1">
                <a:latin typeface="Alegreya" panose="00000500000000000000" charset="0"/>
                <a:cs typeface="Alegreya" panose="00000500000000000000" charset="0"/>
              </a:rPr>
              <a:t>Dutoit</a:t>
            </a:r>
            <a:r>
              <a:rPr lang="en-US" dirty="0">
                <a:latin typeface="Alegreya" panose="00000500000000000000" charset="0"/>
                <a:cs typeface="Alegreya" panose="00000500000000000000" charset="0"/>
              </a:rPr>
              <a:t> A. H. 2010, Object-oriented Software Engineering using UML, Patterns and Java, 3rd ed., Prentice </a:t>
            </a:r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Hall</a:t>
            </a:r>
            <a:endParaRPr lang="en-US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Classes and objects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Real-world consists of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objects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An object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 tangible and/or visible thing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Something that may be comprehended intellectually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Something toward which thought or action is directed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7800" y="140855"/>
            <a:ext cx="88265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Object diagrams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317500" y="998104"/>
            <a:ext cx="8686800" cy="39294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Two elements</a:t>
            </a:r>
            <a:endParaRPr lang="en-US" sz="2800" dirty="0" smtClean="0"/>
          </a:p>
          <a:p>
            <a:r>
              <a:rPr lang="en-US" sz="2800" dirty="0" smtClean="0"/>
              <a:t>Objects, (fig. 5-75)</a:t>
            </a:r>
            <a:endParaRPr lang="en-US" sz="2800" dirty="0" smtClean="0"/>
          </a:p>
          <a:p>
            <a:r>
              <a:rPr lang="en-US" sz="2800" dirty="0" smtClean="0"/>
              <a:t>Relationships, (fig. 5-76)</a:t>
            </a:r>
            <a:endParaRPr lang="en-US" sz="2800" dirty="0" smtClean="0"/>
          </a:p>
          <a:p>
            <a:r>
              <a:rPr lang="en-US" sz="2800" dirty="0" smtClean="0"/>
              <a:t>May use end names and qualifiers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5" name="Picture 4" descr="5-75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0" y="266389"/>
            <a:ext cx="2917906" cy="1328723"/>
          </a:xfrm>
          <a:prstGeom prst="rect">
            <a:avLst/>
          </a:prstGeom>
        </p:spPr>
      </p:pic>
      <p:pic>
        <p:nvPicPr>
          <p:cNvPr id="6" name="Picture 5" descr="5-7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601" y="111903"/>
            <a:ext cx="5187199" cy="465536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System design activities</a:t>
            </a:r>
            <a:endParaRPr lang="en-US" sz="3600" dirty="0"/>
          </a:p>
        </p:txBody>
      </p:sp>
      <p:pic>
        <p:nvPicPr>
          <p:cNvPr id="2" name="Picture 1" descr="Screen Shot 2015-06-27 at 8.18.12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820305"/>
            <a:ext cx="4203700" cy="407280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Addressing Design Goals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Design goals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- reliability, fault tolerance, security, modifiability etc.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Selecting a hardware </a:t>
            </a:r>
            <a:r>
              <a:rPr lang="en-US" sz="2800" dirty="0" err="1">
                <a:latin typeface="Alegreya" panose="00000500000000000000" charset="0"/>
                <a:cs typeface="Alegreya" panose="00000500000000000000" charset="0"/>
              </a:rPr>
              <a:t>config</a:t>
            </a:r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. and a platform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use deployment diagrams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Allocating objects and subsystems to nodes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revise the deployment diagrams using component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diagrams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Identifying and storing persistent data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refine the component diagrams for data storage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Addressing Design Goals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 fontScale="92500"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Identifying persistent objects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determine which object is persistent to the users e.g. Sensor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Selecting a storage management strategy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flat </a:t>
            </a:r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fles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, relational databases, object-oriented databases. Ref. to table 7-7.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Providing access control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detail authentication and </a:t>
            </a:r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authorisation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, global access table (actor, class, operation), use access control lists (actor, operation), capability associates (class, operation) paired with an actor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Addressing Design Goals</a:t>
            </a:r>
            <a:endParaRPr lang="en-US" sz="3600" dirty="0"/>
          </a:p>
        </p:txBody>
      </p:sp>
      <p:pic>
        <p:nvPicPr>
          <p:cNvPr id="4" name="Picture 3" descr="Screen Shot 2015-06-27 at 12.31.32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4900"/>
            <a:ext cx="9144000" cy="345484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Addressing Design Goals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Designing the global control flow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Procedure-driven control flow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Event-driven control flow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Threads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Identifying services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pic>
        <p:nvPicPr>
          <p:cNvPr id="3" name="Picture 2" descr="Screen Shot 2015-06-27 at 12.57.10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223219"/>
            <a:ext cx="4749800" cy="28112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Addressing Design Goals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Identifying boundary conditions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Initial configuration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Start-up and shutdown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Exception handling (hardware failure, changes in the operating environment, software fault etc.)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System design activities</a:t>
            </a:r>
            <a:endParaRPr lang="en-US" sz="3600" dirty="0"/>
          </a:p>
        </p:txBody>
      </p:sp>
      <p:pic>
        <p:nvPicPr>
          <p:cNvPr id="2" name="Picture 1" descr="Screen Shot 2015-06-27 at 8.18.12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820305"/>
            <a:ext cx="4203700" cy="407280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Subsystems and classes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/>
          <a:lstStyle/>
          <a:p>
            <a:r>
              <a:rPr lang="en-US" dirty="0" smtClean="0"/>
              <a:t>Decompose system into independent systems</a:t>
            </a:r>
            <a:endParaRPr lang="en-US" dirty="0" smtClean="0"/>
          </a:p>
          <a:p>
            <a:r>
              <a:rPr lang="en-US" dirty="0" smtClean="0"/>
              <a:t>Abstract away one class from rest of the subsystems</a:t>
            </a:r>
            <a:endParaRPr lang="en-US" dirty="0" smtClean="0"/>
          </a:p>
          <a:p>
            <a:r>
              <a:rPr lang="en-US" dirty="0" smtClean="0"/>
              <a:t>Recursively apply this technique</a:t>
            </a:r>
            <a:endParaRPr lang="en-US" dirty="0"/>
          </a:p>
        </p:txBody>
      </p:sp>
      <p:pic>
        <p:nvPicPr>
          <p:cNvPr id="3" name="Picture 2" descr="Screen Shot 2015-06-27 at 8.20.16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3347960"/>
            <a:ext cx="6934200" cy="167952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0"/>
            <a:ext cx="8229600" cy="3601287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An object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Has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state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static properties and current properties (dynamic)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Has well-define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behavior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– how object acts and reacts in terms of its state changes and message passing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(operations: modifier, selector, iterator, constructor, destructor; roles and responsibilities)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Has a unique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identity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– every object should be distinguishable from other objects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Components and dependencies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/>
          <a:lstStyle/>
          <a:p>
            <a:r>
              <a:rPr lang="en-US" dirty="0" smtClean="0"/>
              <a:t>Use component diagrams to represent different subsystems and dashed arrow to indicate dependencies</a:t>
            </a:r>
            <a:endParaRPr lang="en-US" dirty="0"/>
          </a:p>
        </p:txBody>
      </p:sp>
      <p:pic>
        <p:nvPicPr>
          <p:cNvPr id="2" name="Picture 1" descr="Screen Shot 2015-06-27 at 8.24.12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2587256"/>
            <a:ext cx="4533900" cy="231967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Services and components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/>
          <a:lstStyle/>
          <a:p>
            <a:r>
              <a:rPr lang="en-US" dirty="0" smtClean="0"/>
              <a:t>Components provide different services through interfaces</a:t>
            </a:r>
            <a:endParaRPr lang="en-US" dirty="0"/>
          </a:p>
        </p:txBody>
      </p:sp>
      <p:pic>
        <p:nvPicPr>
          <p:cNvPr id="3" name="Picture 2" descr="Screen Shot 2015-06-27 at 8.33.57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81101"/>
            <a:ext cx="7632700" cy="231352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Cohesion and coupling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/>
          <a:lstStyle/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Cohesion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– number of dependencies between components within a subsystem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Coupling </a:t>
            </a:r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– number of dependencies between two subsystems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Cohesion and coupling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/>
          <a:lstStyle/>
          <a:p>
            <a:r>
              <a:rPr lang="en-US" dirty="0" smtClean="0"/>
              <a:t>One of the design rule is to </a:t>
            </a:r>
            <a:r>
              <a:rPr lang="en-US" dirty="0" err="1" smtClean="0"/>
              <a:t>minimise</a:t>
            </a:r>
            <a:r>
              <a:rPr lang="en-US" dirty="0" smtClean="0"/>
              <a:t> coupling and enhance cohesiveness</a:t>
            </a:r>
            <a:endParaRPr lang="en-US" dirty="0"/>
          </a:p>
        </p:txBody>
      </p:sp>
      <p:pic>
        <p:nvPicPr>
          <p:cNvPr id="6" name="Picture 5" descr="Screen Shot 2015-06-27 at 8.35.53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120238"/>
            <a:ext cx="7594600" cy="286808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Cohesion and coupling</a:t>
            </a:r>
            <a:endParaRPr lang="en-US" sz="3600" dirty="0"/>
          </a:p>
        </p:txBody>
      </p:sp>
      <p:pic>
        <p:nvPicPr>
          <p:cNvPr id="3" name="Picture 2" descr="Screen Shot 2015-06-27 at 8.36.00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1" y="942110"/>
            <a:ext cx="7302500" cy="418796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Cohesion and coupling</a:t>
            </a:r>
            <a:endParaRPr lang="en-US" sz="3600" dirty="0"/>
          </a:p>
        </p:txBody>
      </p:sp>
      <p:pic>
        <p:nvPicPr>
          <p:cNvPr id="2" name="Picture 1" descr="Screen Shot 2015-06-27 at 8.44.54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942110"/>
            <a:ext cx="7658100" cy="394724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Cohesion and coupling</a:t>
            </a:r>
            <a:endParaRPr lang="en-US" sz="3600" dirty="0"/>
          </a:p>
        </p:txBody>
      </p:sp>
      <p:pic>
        <p:nvPicPr>
          <p:cNvPr id="3" name="Picture 2" descr="Screen Shot 2015-06-27 at 8.45.10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871105"/>
            <a:ext cx="5486400" cy="403022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Layers and partitions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/>
          <a:lstStyle/>
          <a:p>
            <a:r>
              <a:rPr lang="en-US" dirty="0" smtClean="0"/>
              <a:t>Hierarchical decomposition of a system results into an ordered set of layers.</a:t>
            </a:r>
            <a:endParaRPr lang="en-US" sz="2800" dirty="0">
              <a:latin typeface="Helvetica Neue" panose="02000503000000020004"/>
              <a:cs typeface="Helvetica Neue" panose="02000503000000020004"/>
            </a:endParaRPr>
          </a:p>
        </p:txBody>
      </p:sp>
      <p:pic>
        <p:nvPicPr>
          <p:cNvPr id="2" name="Picture 1" descr="Screen Shot 2015-06-27 at 8.50.35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8952"/>
            <a:ext cx="9144000" cy="193750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Architectural styles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Subsystems can be </a:t>
            </a:r>
            <a:r>
              <a:rPr lang="en-US" sz="2800" dirty="0" err="1" smtClean="0">
                <a:latin typeface="Alegreya" panose="00000500000000000000" charset="0"/>
                <a:cs typeface="Alegreya" panose="00000500000000000000" charset="0"/>
              </a:rPr>
              <a:t>organised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 in different ways. 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An architectural style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provides a systematic method to decompose a system. It includes;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System decomposition,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global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control flow, 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h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andling boundary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conditions, and 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intersubsystem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communications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Architectural styles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Repository </a:t>
            </a:r>
            <a:endParaRPr lang="en-US" sz="2800" dirty="0" smtClean="0"/>
          </a:p>
          <a:p>
            <a:r>
              <a:rPr lang="en-US" sz="2800" dirty="0"/>
              <a:t>Model-view-controller</a:t>
            </a:r>
            <a:endParaRPr lang="en-US" sz="2800" dirty="0"/>
          </a:p>
          <a:p>
            <a:r>
              <a:rPr lang="en-US" sz="2800" dirty="0"/>
              <a:t>Client-server</a:t>
            </a:r>
            <a:endParaRPr lang="en-US" sz="2800" dirty="0"/>
          </a:p>
          <a:p>
            <a:r>
              <a:rPr lang="en-US" sz="2800" dirty="0"/>
              <a:t>Peer-to-peer</a:t>
            </a:r>
            <a:endParaRPr lang="en-US" sz="2800" dirty="0"/>
          </a:p>
          <a:p>
            <a:r>
              <a:rPr lang="en-US" sz="2800" dirty="0"/>
              <a:t>Four-tier</a:t>
            </a:r>
            <a:endParaRPr lang="en-US" sz="2800" dirty="0"/>
          </a:p>
          <a:p>
            <a:r>
              <a:rPr lang="en-US" sz="2800" dirty="0"/>
              <a:t>Pipe and filter</a:t>
            </a:r>
            <a:endParaRPr lang="en-US" sz="2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0"/>
            <a:ext cx="8229600" cy="36012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Relationship among objects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Two types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Links – physical/conceptual connection between two objects (peer-to-peer or client/supplier)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Aggregation – whole/part hierarchy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Repository architectural style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Subsystems access and modify a single data structure called the central repository.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Subsystems are relatively independent, interact through the repository.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Repository may trigger events to control flow 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Used for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database management systems, </a:t>
            </a:r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centralised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global control flow, constantly changing complex data processing tasks etc.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Repository architectural style</a:t>
            </a:r>
            <a:endParaRPr lang="en-US" sz="3600" dirty="0"/>
          </a:p>
        </p:txBody>
      </p:sp>
      <p:pic>
        <p:nvPicPr>
          <p:cNvPr id="3" name="Picture 2" descr="Screen Shot 2015-06-27 at 10.03.18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2400"/>
            <a:ext cx="9144000" cy="2276017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Model-view-controller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Three subsystems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Model – contains domain knowledge, computation models etc.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View – represent output to the user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Controller – manage sequence of interactions with the user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Useful where input/output representation changes are required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pic>
        <p:nvPicPr>
          <p:cNvPr id="2" name="Picture 1" descr="Screen Shot 2015-06-27 at 10.07.53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00340"/>
            <a:ext cx="8305800" cy="132028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Model-view-controller</a:t>
            </a:r>
            <a:endParaRPr lang="en-US" sz="3600" dirty="0"/>
          </a:p>
        </p:txBody>
      </p:sp>
      <p:pic>
        <p:nvPicPr>
          <p:cNvPr id="6" name="Picture 5" descr="Screen Shot 2015-06-27 at 10.08.36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020334"/>
            <a:ext cx="8191500" cy="375075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Client-server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Server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provides services to instances of other subsystems called clients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Clients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request for service via RPC or object broker such as CORBA, Java RMI, HTTP etc.</a:t>
            </a:r>
            <a:endParaRPr lang="en-US" sz="1800" dirty="0" smtClean="0">
              <a:latin typeface="Alegreya" panose="00000500000000000000" charset="0"/>
              <a:cs typeface="Alegreya" panose="00000500000000000000" charset="0"/>
            </a:endParaRPr>
          </a:p>
          <a:p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pic>
        <p:nvPicPr>
          <p:cNvPr id="3" name="Picture 2" descr="Screen Shot 2015-06-27 at 10.18.15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02613"/>
            <a:ext cx="8229600" cy="159361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Peer-to-peer</a:t>
            </a:r>
            <a:endParaRPr lang="en-US" sz="3600" dirty="0"/>
          </a:p>
        </p:txBody>
      </p:sp>
      <p:pic>
        <p:nvPicPr>
          <p:cNvPr id="2" name="Picture 1" descr="Screen Shot 2015-06-27 at 10.19.58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998105"/>
            <a:ext cx="4182304" cy="1892300"/>
          </a:xfrm>
          <a:prstGeom prst="rect">
            <a:avLst/>
          </a:prstGeom>
        </p:spPr>
      </p:pic>
      <p:pic>
        <p:nvPicPr>
          <p:cNvPr id="6" name="Picture 5" descr="Screen Shot 2015-06-27 at 10.20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0" y="2890404"/>
            <a:ext cx="8708959" cy="192990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Three-tier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Interface layer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includes all boundary objects that deal with the user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Application logic layer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includes all control and entity objects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Storage layer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</a:t>
            </a:r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realises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</a:t>
            </a:r>
            <a:b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</a:b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storage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, </a:t>
            </a:r>
            <a:r>
              <a:rPr lang="en-US" sz="2400" dirty="0" err="1">
                <a:latin typeface="Alegreya" panose="00000500000000000000" charset="0"/>
                <a:cs typeface="Alegreya" panose="00000500000000000000" charset="0"/>
              </a:rPr>
              <a:t>retrieval,a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 and </a:t>
            </a:r>
            <a:b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</a:b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query of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persistent objects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pic>
        <p:nvPicPr>
          <p:cNvPr id="3" name="Picture 2" descr="Screen Shot 2015-06-27 at 10.21.28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74" y="2717800"/>
            <a:ext cx="4388926" cy="216858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1300" y="140855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four-tier</a:t>
            </a:r>
            <a:endParaRPr lang="en-US" sz="3600" dirty="0"/>
          </a:p>
        </p:txBody>
      </p:sp>
      <p:pic>
        <p:nvPicPr>
          <p:cNvPr id="6" name="Picture 5" descr="Screen Shot 2015-06-27 at 10.24.18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343350"/>
            <a:ext cx="6667500" cy="450805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Pipe-filter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Filters </a:t>
            </a:r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–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subsystems, can run concurrently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Pipes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 – associations between them, provide </a:t>
            </a:r>
            <a:r>
              <a:rPr lang="en-US" sz="2800" dirty="0" err="1" smtClean="0">
                <a:latin typeface="Alegreya" panose="00000500000000000000" charset="0"/>
                <a:cs typeface="Alegreya" panose="00000500000000000000" charset="0"/>
              </a:rPr>
              <a:t>synchronisation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endParaRPr lang="en-US" sz="1800" dirty="0" smtClean="0">
              <a:latin typeface="Alegreya" panose="00000500000000000000" charset="0"/>
              <a:cs typeface="Alegreya" panose="00000500000000000000" charset="0"/>
            </a:endParaRPr>
          </a:p>
          <a:p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pic>
        <p:nvPicPr>
          <p:cNvPr id="2" name="Picture 1" descr="Screen Shot 2015-06-27 at 10.28.21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2489200"/>
            <a:ext cx="6705600" cy="672509"/>
          </a:xfrm>
          <a:prstGeom prst="rect">
            <a:avLst/>
          </a:prstGeom>
        </p:spPr>
      </p:pic>
      <p:pic>
        <p:nvPicPr>
          <p:cNvPr id="6" name="Picture 5" descr="Screen Shot 2015-06-27 at 10.28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3276009"/>
            <a:ext cx="7797800" cy="1780372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Object design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Includes four groups of activities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Reuse </a:t>
            </a:r>
            <a:r>
              <a:rPr lang="en-US" sz="2600" dirty="0" smtClean="0">
                <a:latin typeface="Alegreya" panose="00000500000000000000" charset="0"/>
                <a:cs typeface="Alegreya" panose="00000500000000000000" charset="0"/>
              </a:rPr>
              <a:t>– off-the-shelf or legacy subsystems, classes</a:t>
            </a:r>
            <a:endParaRPr lang="en-US" sz="26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Interface/service specification </a:t>
            </a:r>
            <a:r>
              <a:rPr lang="en-US" sz="2600" dirty="0">
                <a:latin typeface="Alegreya" panose="00000500000000000000" charset="0"/>
                <a:cs typeface="Alegreya" panose="00000500000000000000" charset="0"/>
              </a:rPr>
              <a:t>– identifying subsystem services</a:t>
            </a:r>
            <a:endParaRPr lang="en-US" sz="26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Restructuring of object model </a:t>
            </a:r>
            <a:r>
              <a:rPr lang="en-US" sz="2600" dirty="0">
                <a:latin typeface="Alegreya" panose="00000500000000000000" charset="0"/>
                <a:cs typeface="Alegreya" panose="00000500000000000000" charset="0"/>
              </a:rPr>
              <a:t>– for code reuse, high cohesiveness, lower coupling</a:t>
            </a:r>
            <a:endParaRPr lang="en-US" sz="26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err="1" smtClean="0">
                <a:latin typeface="Alegreya" panose="00000500000000000000" charset="0"/>
                <a:cs typeface="Alegreya" panose="00000500000000000000" charset="0"/>
              </a:rPr>
              <a:t>Optimisation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 of object model </a:t>
            </a:r>
            <a:r>
              <a:rPr lang="en-US" sz="2600" dirty="0">
                <a:latin typeface="Alegreya" panose="00000500000000000000" charset="0"/>
                <a:cs typeface="Alegreya" panose="00000500000000000000" charset="0"/>
              </a:rPr>
              <a:t>– meet performance requirements</a:t>
            </a:r>
            <a:endParaRPr lang="en-US" sz="26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0"/>
            <a:ext cx="8229600" cy="36012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Relationship among objects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Links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show message passing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While passing message, an object may play one of three roles;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Controller 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Server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Proxy (both controller and server, represents a real-world object in the domain of the application)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6-27 at 1.19.16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0"/>
            <a:ext cx="5542472" cy="51435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27 at 1.19.31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0"/>
            <a:ext cx="7726256" cy="51435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reuse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Reuse existing objects/classes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Inheritance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 – decouples classes using </a:t>
            </a:r>
            <a:r>
              <a:rPr lang="en-US" sz="2800" dirty="0" err="1" smtClean="0">
                <a:latin typeface="Alegreya" panose="00000500000000000000" charset="0"/>
                <a:cs typeface="Alegreya" panose="00000500000000000000" charset="0"/>
              </a:rPr>
              <a:t>superclasses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. Strong coupling along the inheritance hierarchy.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endParaRPr lang="en-US" sz="26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reuse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8" name="Picture 7" descr="Screen Shot 2015-07-11 at 9.18.29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8105"/>
            <a:ext cx="8088868" cy="369990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reuse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2" name="Picture 1" descr="Screen Shot 2015-07-11 at 9.18.43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9" y="1101315"/>
            <a:ext cx="7537942" cy="388539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reuse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2" name="Picture 1" descr="Screen Shot 2015-07-11 at 9.22.14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500"/>
            <a:ext cx="9144000" cy="297598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reuse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Delegation </a:t>
            </a:r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– an alternative to inheritance that should be used when reuse is desired.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A class delegates another one if it implements an operation by sending message to another class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.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Extensibility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 </a:t>
            </a:r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– extend the functionality (e.g. </a:t>
            </a:r>
            <a:r>
              <a:rPr lang="en-US" sz="2800" dirty="0" err="1">
                <a:latin typeface="Alegreya" panose="00000500000000000000" charset="0"/>
                <a:cs typeface="Alegreya" panose="00000500000000000000" charset="0"/>
              </a:rPr>
              <a:t>containsValue</a:t>
            </a:r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 can extend function of </a:t>
            </a:r>
            <a:r>
              <a:rPr lang="en-US" sz="2800" dirty="0" err="1">
                <a:latin typeface="Alegreya" panose="00000500000000000000" charset="0"/>
                <a:cs typeface="Alegreya" panose="00000500000000000000" charset="0"/>
              </a:rPr>
              <a:t>containsKey</a:t>
            </a:r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())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Subtyping </a:t>
            </a:r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– </a:t>
            </a:r>
            <a:r>
              <a:rPr lang="en-US" sz="2800" dirty="0" err="1">
                <a:latin typeface="Alegreya" panose="00000500000000000000" charset="0"/>
                <a:cs typeface="Alegreya" panose="00000500000000000000" charset="0"/>
              </a:rPr>
              <a:t>MySet</a:t>
            </a:r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 does not inherit from </a:t>
            </a:r>
            <a:r>
              <a:rPr lang="en-US" sz="2800" dirty="0" err="1">
                <a:latin typeface="Alegreya" panose="00000500000000000000" charset="0"/>
                <a:cs typeface="Alegreya" panose="00000500000000000000" charset="0"/>
              </a:rPr>
              <a:t>Hashtable</a:t>
            </a:r>
            <a:endParaRPr lang="en-US" sz="26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Design patterns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6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latin typeface="Alegreya" panose="00000500000000000000" charset="0"/>
                <a:cs typeface="Alegreya" panose="00000500000000000000" charset="0"/>
              </a:rPr>
              <a:t>Design patterns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template solutions for a range of recurring problems.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Contain;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3000" dirty="0" smtClean="0">
                <a:latin typeface="Alegreya" panose="00000500000000000000" charset="0"/>
                <a:cs typeface="Alegreya" panose="00000500000000000000" charset="0"/>
              </a:rPr>
              <a:t>Name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– unique identifier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3000" dirty="0">
                <a:latin typeface="Alegreya" panose="00000500000000000000" charset="0"/>
                <a:cs typeface="Alegreya" panose="00000500000000000000" charset="0"/>
              </a:rPr>
              <a:t>Problem description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situation where the pattern is used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3000" dirty="0">
                <a:latin typeface="Alegreya" panose="00000500000000000000" charset="0"/>
                <a:cs typeface="Alegreya" panose="00000500000000000000" charset="0"/>
              </a:rPr>
              <a:t>Solution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– set of collaborating classes and interfaces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3000" dirty="0">
                <a:latin typeface="Alegreya" panose="00000500000000000000" charset="0"/>
                <a:cs typeface="Alegreya" panose="00000500000000000000" charset="0"/>
              </a:rPr>
              <a:t>Consequences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– trade-offs, alternatives 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Design patterns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8" name="Picture 7" descr="Screen Shot 2015-07-11 at 9.56.45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55" y="998105"/>
            <a:ext cx="5574340" cy="42323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Design patterns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69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dirty="0" smtClean="0">
                <a:latin typeface="Alegreya" panose="00000500000000000000" charset="0"/>
                <a:cs typeface="Alegreya" panose="00000500000000000000" charset="0"/>
              </a:rPr>
              <a:t>Example – in previous example, Adapter pattern, the participating classes are;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3000" dirty="0" smtClean="0">
                <a:latin typeface="Alegreya" panose="00000500000000000000" charset="0"/>
                <a:cs typeface="Alegreya" panose="00000500000000000000" charset="0"/>
              </a:rPr>
              <a:t>Client class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accesses the pattern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3000" dirty="0" smtClean="0">
                <a:latin typeface="Alegreya" panose="00000500000000000000" charset="0"/>
                <a:cs typeface="Alegreya" panose="00000500000000000000" charset="0"/>
              </a:rPr>
              <a:t>Pattern interface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</a:t>
            </a:r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realised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by abstract class or an interface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3000" dirty="0" err="1" smtClean="0">
                <a:latin typeface="Alegreya" panose="00000500000000000000" charset="0"/>
                <a:cs typeface="Alegreya" panose="00000500000000000000" charset="0"/>
              </a:rPr>
              <a:t>Implementor</a:t>
            </a:r>
            <a:r>
              <a:rPr lang="en-US" sz="3000" dirty="0" smtClean="0">
                <a:latin typeface="Alegreya" panose="00000500000000000000" charset="0"/>
                <a:cs typeface="Alegreya" panose="00000500000000000000" charset="0"/>
              </a:rPr>
              <a:t> class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provides lower-level behavior 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3000" dirty="0" smtClean="0">
                <a:latin typeface="Alegreya" panose="00000500000000000000" charset="0"/>
                <a:cs typeface="Alegreya" panose="00000500000000000000" charset="0"/>
              </a:rPr>
              <a:t>Extender class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provides a different implementation or extended behavior of the pattern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0"/>
            <a:ext cx="8229600" cy="36012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Relationship among objects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Links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show message passing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pic>
        <p:nvPicPr>
          <p:cNvPr id="2" name="Picture 1" descr="Screen Shot 2015-05-15 at 10.26.28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094622"/>
            <a:ext cx="5147012" cy="294727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Design patterns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2" name="Picture 1" descr="Screen Shot 2015-07-11 at 9.56.53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9551"/>
            <a:ext cx="9144000" cy="3230932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Reuse activities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6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Selecting design patterns and components;</a:t>
            </a:r>
            <a:endParaRPr lang="en-US" sz="3000" dirty="0" smtClean="0"/>
          </a:p>
          <a:p>
            <a:pPr marL="0" indent="0">
              <a:buNone/>
            </a:pPr>
            <a:endParaRPr lang="en-US" sz="2400" dirty="0" smtClean="0">
              <a:latin typeface="Helvetica Neue" panose="02000503000000020004"/>
              <a:cs typeface="Helvetica Neue" panose="02000503000000020004"/>
            </a:endParaRPr>
          </a:p>
          <a:p>
            <a:r>
              <a:rPr lang="en-US" sz="3000" dirty="0" smtClean="0"/>
              <a:t>To adapt to changes, design patterns help by reducing amount of time and effort.</a:t>
            </a:r>
            <a:endParaRPr lang="en-US" sz="2400" dirty="0" smtClean="0">
              <a:latin typeface="Helvetica Neue" panose="02000503000000020004"/>
              <a:cs typeface="Helvetica Neue" panose="0200050300000002000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Selecting patterns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8" name="Picture 7" descr="Screen Shot 2015-07-23 at 9.35.52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5315"/>
            <a:ext cx="9087330" cy="4279839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Selecting patterns</a:t>
            </a:r>
            <a:endParaRPr lang="en-U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8" name="Picture 7" descr="Screen Shot 2015-07-23 at 9.35.52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5315"/>
            <a:ext cx="9087330" cy="4279839"/>
          </a:xfrm>
          <a:prstGeom prst="rect">
            <a:avLst/>
          </a:prstGeom>
        </p:spPr>
      </p:pic>
      <p:pic>
        <p:nvPicPr>
          <p:cNvPr id="2" name="Picture 1" descr="Screen Shot 2015-07-23 at 9.36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388"/>
            <a:ext cx="9099904" cy="373897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881" y="140855"/>
            <a:ext cx="8801375" cy="85725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Identifying and adjusting application frameworks</a:t>
            </a: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694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Application frameworks – reusable partial application that can be </a:t>
            </a:r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specialised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to produce custom applications.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Different than class libraries, frameworks are </a:t>
            </a:r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trageted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to particular technologies such as data processing, cellular communications, user interfaces, real-time components etc.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881" y="140855"/>
            <a:ext cx="8801375" cy="85725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Framework classification according to their position in the software dev. process</a:t>
            </a: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0"/>
            <a:ext cx="8495056" cy="3686943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Infrastructure frameworks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operating systems, debuggers, communication protocols, user interfaces etc. 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Middleware frameworks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used to integrate existing distributed applications and components. E.g. Microsoft’s MFC, DCOM, Java RMI, </a:t>
            </a:r>
            <a:r>
              <a:rPr lang="en-US" sz="2400" dirty="0" err="1">
                <a:latin typeface="Alegreya" panose="00000500000000000000" charset="0"/>
                <a:cs typeface="Alegreya" panose="00000500000000000000" charset="0"/>
              </a:rPr>
              <a:t>WebSphere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, </a:t>
            </a:r>
            <a:r>
              <a:rPr lang="en-US" sz="2400" dirty="0" err="1">
                <a:latin typeface="Alegreya" panose="00000500000000000000" charset="0"/>
                <a:cs typeface="Alegreya" panose="00000500000000000000" charset="0"/>
              </a:rPr>
              <a:t>WebLogic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, </a:t>
            </a:r>
            <a:r>
              <a:rPr lang="en-US" sz="2400" dirty="0" err="1">
                <a:latin typeface="Alegreya" panose="00000500000000000000" charset="0"/>
                <a:cs typeface="Alegreya" panose="00000500000000000000" charset="0"/>
              </a:rPr>
              <a:t>Corba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, transactional databases etc.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Enterprise application frameworks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application specific, e.g. </a:t>
            </a:r>
            <a:r>
              <a:rPr lang="en-US" sz="2400" dirty="0" err="1">
                <a:latin typeface="Alegreya" panose="00000500000000000000" charset="0"/>
                <a:cs typeface="Alegreya" panose="00000500000000000000" charset="0"/>
              </a:rPr>
              <a:t>JavaEE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881" y="140855"/>
            <a:ext cx="8801375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Framework example: </a:t>
            </a:r>
            <a:r>
              <a:rPr lang="en-US" sz="4000" cap="none" dirty="0" smtClean="0"/>
              <a:t>WebObject</a:t>
            </a:r>
            <a:endParaRPr lang="en-US" sz="4000" cap="non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8" name="Picture 7" descr="Screen Shot 2015-07-24 at 4.39.07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16" y="829315"/>
            <a:ext cx="7745210" cy="429900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Managing reuse</a:t>
            </a:r>
            <a:endParaRPr 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Advantages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Lower development effort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Lower risk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Widespread use of standard terms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Increased reliability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Challenges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Not invented here (NIH) syndrome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Process support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Training 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881" y="140855"/>
            <a:ext cx="8801375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Interface specification</a:t>
            </a:r>
            <a:endParaRPr 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8106"/>
            <a:ext cx="8495056" cy="388898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Identify missing attributes and operations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examine each subsystem service and each analysis object. Identify missing operations and attributes that are needed to </a:t>
            </a:r>
            <a:r>
              <a:rPr lang="en-US" sz="2400" dirty="0" err="1">
                <a:latin typeface="Alegreya" panose="00000500000000000000" charset="0"/>
                <a:cs typeface="Alegreya" panose="00000500000000000000" charset="0"/>
              </a:rPr>
              <a:t>realise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 the subsystem service.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Specify visibility and signatures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define visibility, no. of parameters etc.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Specify contracts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services provided by each object, conditions that must be met to invoke the services, return values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0881" y="140855"/>
            <a:ext cx="8801375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Interface specification concepts</a:t>
            </a:r>
            <a:endParaRPr lang="en-US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8106"/>
            <a:ext cx="8495056" cy="3888988"/>
          </a:xfrm>
        </p:spPr>
        <p:txBody>
          <a:bodyPr>
            <a:noAutofit/>
          </a:bodyPr>
          <a:lstStyle/>
          <a:p>
            <a:r>
              <a:rPr lang="en-US" sz="2400" dirty="0" smtClean="0"/>
              <a:t>Class </a:t>
            </a:r>
            <a:r>
              <a:rPr lang="en-US" sz="2400" dirty="0" err="1"/>
              <a:t>Implementor</a:t>
            </a:r>
            <a:r>
              <a:rPr lang="en-US" sz="2400" dirty="0"/>
              <a:t>, Class Extender, and Class </a:t>
            </a:r>
            <a:r>
              <a:rPr lang="en-US" sz="2400" dirty="0" smtClean="0"/>
              <a:t>User</a:t>
            </a:r>
            <a:endParaRPr lang="en-US" sz="2400" dirty="0"/>
          </a:p>
          <a:p>
            <a:r>
              <a:rPr lang="en-US" sz="2400" dirty="0" smtClean="0"/>
              <a:t>Types</a:t>
            </a:r>
            <a:r>
              <a:rPr lang="en-US" sz="2400" dirty="0"/>
              <a:t>, Signatures, and </a:t>
            </a:r>
            <a:r>
              <a:rPr lang="en-US" sz="2400" dirty="0" smtClean="0"/>
              <a:t>Visibility</a:t>
            </a:r>
            <a:endParaRPr lang="en-US" sz="2400" dirty="0"/>
          </a:p>
          <a:p>
            <a:r>
              <a:rPr lang="en-US" sz="2400" dirty="0" smtClean="0"/>
              <a:t>Contracts</a:t>
            </a:r>
            <a:r>
              <a:rPr lang="en-US" sz="2400" dirty="0"/>
              <a:t>: Invariants, </a:t>
            </a:r>
            <a:r>
              <a:rPr lang="en-US" sz="2400" dirty="0" smtClean="0"/>
              <a:t>Pre-conditions</a:t>
            </a:r>
            <a:r>
              <a:rPr lang="en-US" sz="2400" dirty="0"/>
              <a:t>, and </a:t>
            </a:r>
            <a:r>
              <a:rPr lang="en-US" sz="2400" dirty="0" smtClean="0"/>
              <a:t>Post-conditions </a:t>
            </a:r>
            <a:endParaRPr lang="en-US" sz="2400" dirty="0" smtClean="0"/>
          </a:p>
          <a:p>
            <a:r>
              <a:rPr lang="en-US" sz="2400" dirty="0" smtClean="0"/>
              <a:t>Object </a:t>
            </a:r>
            <a:r>
              <a:rPr lang="en-US" sz="2400" dirty="0"/>
              <a:t>Constraint </a:t>
            </a:r>
            <a:r>
              <a:rPr lang="en-US" sz="2400" dirty="0" smtClean="0"/>
              <a:t>Language</a:t>
            </a:r>
            <a:endParaRPr lang="en-US" sz="2400" dirty="0"/>
          </a:p>
          <a:p>
            <a:r>
              <a:rPr lang="en-US" sz="2400" dirty="0" smtClean="0"/>
              <a:t>OCL </a:t>
            </a:r>
            <a:r>
              <a:rPr lang="en-US" sz="2400" dirty="0"/>
              <a:t>Collections: Sets, Bags, and </a:t>
            </a:r>
            <a:r>
              <a:rPr lang="en-US" sz="2400" dirty="0" smtClean="0"/>
              <a:t>Sequences</a:t>
            </a:r>
            <a:endParaRPr lang="en-US" sz="2400" dirty="0"/>
          </a:p>
          <a:p>
            <a:r>
              <a:rPr lang="en-US" sz="2400" dirty="0" smtClean="0"/>
              <a:t>OCL </a:t>
            </a:r>
            <a:r>
              <a:rPr lang="en-US" sz="2400" dirty="0"/>
              <a:t>Qualifiers: </a:t>
            </a:r>
            <a:r>
              <a:rPr lang="en-US" sz="2400" dirty="0" err="1"/>
              <a:t>forAll</a:t>
            </a:r>
            <a:r>
              <a:rPr lang="en-US" sz="2400" dirty="0"/>
              <a:t>  and </a:t>
            </a:r>
            <a:r>
              <a:rPr lang="en-US" sz="2400" dirty="0" smtClean="0"/>
              <a:t>exists</a:t>
            </a:r>
            <a:endParaRPr lang="en-US" sz="2400" dirty="0">
              <a:latin typeface="Helvetica Neue" panose="02000503000000020004"/>
              <a:cs typeface="Helvetica Neue" panose="02000503000000020004"/>
            </a:endParaRPr>
          </a:p>
          <a:p>
            <a:endParaRPr lang="en-US" sz="28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0"/>
            <a:ext cx="8229600" cy="36012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Relationship among objects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Links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Visibility - for an object to receive messages, it must be visible to others.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err="1" smtClean="0">
                <a:latin typeface="Alegreya" panose="00000500000000000000" charset="0"/>
                <a:cs typeface="Alegreya" panose="00000500000000000000" charset="0"/>
              </a:rPr>
              <a:t>Synchronisation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 – objects may be active in sequence, guarded (mutual exclusion), or concurrent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7-24 at 8.20.55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02" y="2539846"/>
            <a:ext cx="5539398" cy="205477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Mapping concepts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Model transformations</a:t>
            </a:r>
            <a:endParaRPr lang="en-US" sz="2800" dirty="0" smtClean="0"/>
          </a:p>
          <a:p>
            <a:r>
              <a:rPr lang="en-US" sz="2800" dirty="0" smtClean="0"/>
              <a:t>Refactoring</a:t>
            </a:r>
            <a:endParaRPr lang="en-US" sz="2800" dirty="0" smtClean="0"/>
          </a:p>
          <a:p>
            <a:r>
              <a:rPr lang="en-US" sz="2800" dirty="0" smtClean="0"/>
              <a:t>Forward engineering</a:t>
            </a:r>
            <a:endParaRPr lang="en-US" sz="2800" dirty="0" smtClean="0"/>
          </a:p>
          <a:p>
            <a:r>
              <a:rPr lang="en-US" sz="2800" dirty="0" smtClean="0"/>
              <a:t>Reverse engineering</a:t>
            </a:r>
            <a:endParaRPr lang="en-US" sz="2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Model transformation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Applied to object model and results in another object model.</a:t>
            </a:r>
            <a:endParaRPr lang="en-US" sz="2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2" name="Picture 1" descr="Screen Shot 2015-07-24 at 8.22.28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74" y="1546147"/>
            <a:ext cx="5276821" cy="334094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refactoring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993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To improve source code readability or modifiability without changing its behavior.</a:t>
            </a:r>
            <a:endParaRPr lang="en-US" sz="2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3" name="Picture 2" descr="Screen Shot 2015-07-24 at 8.28.28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7" y="1992036"/>
            <a:ext cx="7159557" cy="3122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Forward engineering</a:t>
            </a:r>
            <a:endParaRPr lang="en-US" sz="4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9" name="Content Placeholder 8" descr="Screen Shot 2015-07-24 at 8.29.49 pm.png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" r="2168"/>
          <a:stretch>
            <a:fillRect/>
          </a:stretch>
        </p:blipFill>
        <p:spPr>
          <a:xfrm>
            <a:off x="1535283" y="876445"/>
            <a:ext cx="6147233" cy="4018810"/>
          </a:xfr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Reverse engineering</a:t>
            </a:r>
            <a:endParaRPr lang="en-US" sz="4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Mapping source code elements back to a set of model elements.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CASE tools help build an approximate model.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Approximate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– because forward engineering may lose information e.g. associations are turned into collections of references.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Transformation principles</a:t>
            </a:r>
            <a:endParaRPr lang="en-US" sz="4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Each transformation must address a single criteria.</a:t>
            </a:r>
            <a:endParaRPr lang="en-US" dirty="0" smtClean="0"/>
          </a:p>
          <a:p>
            <a:r>
              <a:rPr lang="en-US" dirty="0"/>
              <a:t>Each transformation must be local.</a:t>
            </a:r>
            <a:endParaRPr lang="en-US" dirty="0"/>
          </a:p>
          <a:p>
            <a:r>
              <a:rPr lang="en-US" dirty="0"/>
              <a:t>Each transformation must be applied in isolation to other changes.</a:t>
            </a:r>
            <a:endParaRPr lang="en-US" dirty="0"/>
          </a:p>
          <a:p>
            <a:r>
              <a:rPr lang="en-US" dirty="0"/>
              <a:t>Each transformation must be followed by a validation step.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transformations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Transform models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err="1" smtClean="0">
                <a:latin typeface="Alegreya" panose="00000500000000000000" charset="0"/>
                <a:cs typeface="Alegreya" panose="00000500000000000000" charset="0"/>
              </a:rPr>
              <a:t>Optimising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 the object design models i.e. class models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Mapping associations to collections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Mapping operations contracts to exceptions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Mapping the class model to a persistent storage schema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Optimising</a:t>
            </a:r>
            <a:r>
              <a:rPr lang="en-US" sz="4000" dirty="0" smtClean="0"/>
              <a:t> the object design model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 smtClean="0">
                <a:latin typeface="Alegreya" panose="00000500000000000000" charset="0"/>
                <a:cs typeface="Alegreya" panose="00000500000000000000" charset="0"/>
              </a:rPr>
              <a:t>Optimising</a:t>
            </a:r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 access paths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>
                <a:latin typeface="Alegreya" panose="00000500000000000000" charset="0"/>
                <a:cs typeface="Alegreya" panose="00000500000000000000" charset="0"/>
              </a:rPr>
              <a:t>Repeated association traversals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– frequent operations between two objects through other objects must be simplified by creating an association.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>
                <a:latin typeface="Alegreya" panose="00000500000000000000" charset="0"/>
                <a:cs typeface="Alegreya" panose="00000500000000000000" charset="0"/>
              </a:rPr>
              <a:t>“Many” associations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– decrease search time by reducing the “many” to “one”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>
                <a:latin typeface="Alegreya" panose="00000500000000000000" charset="0"/>
                <a:cs typeface="Alegreya" panose="00000500000000000000" charset="0"/>
              </a:rPr>
              <a:t>Misplaced attributes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– reduce excessive modeling, calling vs. hosting classes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Optimising</a:t>
            </a:r>
            <a:r>
              <a:rPr lang="en-US" sz="4000" dirty="0" smtClean="0"/>
              <a:t> the object design model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Collapsing objects</a:t>
            </a: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2" name="Picture 1" descr="Screen Shot 2015-07-24 at 8.50.33 pm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9" r="7132"/>
          <a:stretch>
            <a:fillRect/>
          </a:stretch>
        </p:blipFill>
        <p:spPr>
          <a:xfrm>
            <a:off x="784438" y="1692040"/>
            <a:ext cx="7707420" cy="3195053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Optimising</a:t>
            </a:r>
            <a:r>
              <a:rPr lang="en-US" sz="4000" dirty="0" smtClean="0"/>
              <a:t> the object design model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Delaying </a:t>
            </a:r>
            <a:br>
              <a:rPr lang="en-US" dirty="0" smtClean="0"/>
            </a:br>
            <a:r>
              <a:rPr lang="en-US" dirty="0" smtClean="0"/>
              <a:t>expensive </a:t>
            </a:r>
            <a:br>
              <a:rPr lang="en-US" dirty="0" smtClean="0"/>
            </a:br>
            <a:r>
              <a:rPr lang="en-US" dirty="0" smtClean="0"/>
              <a:t>computations</a:t>
            </a:r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3" name="Picture 2" descr="Screen Shot 2015-07-24 at 8.51.55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36" y="998105"/>
            <a:ext cx="6034727" cy="4175521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0"/>
            <a:ext cx="8229600" cy="36012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Relationship among objects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Aggregation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whole/part hierarchy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pic>
        <p:nvPicPr>
          <p:cNvPr id="2" name="Picture 1" descr="Screen Shot 2015-05-15 at 10.39.45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171156"/>
            <a:ext cx="4950507" cy="283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Optimising</a:t>
            </a:r>
            <a:r>
              <a:rPr lang="en-US" sz="4000" dirty="0" smtClean="0"/>
              <a:t> the object design model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Caching the result of expensive computations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If some values are repeatedly access after computation, its better to keep them in cache.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Mapping associations to collections</a:t>
            </a:r>
            <a:endParaRPr lang="en-US" sz="4000" dirty="0"/>
          </a:p>
        </p:txBody>
      </p:sp>
      <p:pic>
        <p:nvPicPr>
          <p:cNvPr id="2" name="Content Placeholder 1" descr="Screen Shot 2015-07-24 at 9.47.10 pm.png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75" r="-6175"/>
          <a:stretch>
            <a:fillRect/>
          </a:stretch>
        </p:blipFill>
        <p:spPr>
          <a:xfrm>
            <a:off x="457200" y="998538"/>
            <a:ext cx="8229600" cy="3595687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Mapping associations to collections</a:t>
            </a:r>
            <a:endParaRPr lang="en-US" sz="4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4" name="Content Placeholder 3" descr="Screen Shot 2015-07-24 at 9.47.17 pm.png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4" r="32"/>
          <a:stretch>
            <a:fillRect/>
          </a:stretch>
        </p:blipFill>
        <p:spPr>
          <a:xfrm>
            <a:off x="1220236" y="901494"/>
            <a:ext cx="6723759" cy="3933509"/>
          </a:xfr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Mapping associations to collections</a:t>
            </a:r>
            <a:endParaRPr lang="en-US" sz="4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3" name="Content Placeholder 2" descr="Screen Shot 2015-07-24 at 9.47.27 pm.png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" r="436"/>
          <a:stretch>
            <a:fillRect/>
          </a:stretch>
        </p:blipFill>
        <p:spPr>
          <a:xfrm>
            <a:off x="1444363" y="890982"/>
            <a:ext cx="6330344" cy="3904442"/>
          </a:xfr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Mapping associations to collections</a:t>
            </a:r>
            <a:endParaRPr lang="en-US" sz="4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4" name="Content Placeholder 3" descr="Screen Shot 2015-07-24 at 9.49.47 pm.png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" r="1249"/>
          <a:stretch>
            <a:fillRect/>
          </a:stretch>
        </p:blipFill>
        <p:spPr>
          <a:xfrm>
            <a:off x="1332300" y="998105"/>
            <a:ext cx="6547800" cy="3888988"/>
          </a:xfr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Qualified associations</a:t>
            </a:r>
            <a:endParaRPr lang="en-US" sz="4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3" name="Content Placeholder 2" descr="Screen Shot 2015-07-24 at 9.51.52 pm.png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" r="247"/>
          <a:stretch>
            <a:fillRect/>
          </a:stretch>
        </p:blipFill>
        <p:spPr>
          <a:xfrm>
            <a:off x="1855259" y="888895"/>
            <a:ext cx="5428811" cy="3999971"/>
          </a:xfr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Association classes</a:t>
            </a:r>
            <a:endParaRPr lang="en-US" sz="4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3" name="Content Placeholder 2" descr="Screen Shot 2015-07-24 at 9.53.07 pm.png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263"/>
          <a:stretch>
            <a:fillRect/>
          </a:stretch>
        </p:blipFill>
        <p:spPr>
          <a:xfrm>
            <a:off x="1929968" y="859066"/>
            <a:ext cx="5615583" cy="4089165"/>
          </a:xfr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Mapping contracts to exceptions</a:t>
            </a:r>
            <a:endParaRPr lang="en-US" sz="4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Contracts help in;</a:t>
            </a:r>
            <a:endParaRPr lang="en-US" dirty="0" smtClean="0"/>
          </a:p>
          <a:p>
            <a:r>
              <a:rPr lang="en-US" dirty="0" smtClean="0"/>
              <a:t>Checking preconditions</a:t>
            </a:r>
            <a:endParaRPr lang="en-US" dirty="0" smtClean="0"/>
          </a:p>
          <a:p>
            <a:r>
              <a:rPr lang="en-US" dirty="0" smtClean="0"/>
              <a:t>Checking </a:t>
            </a:r>
            <a:r>
              <a:rPr lang="en-US" dirty="0" err="1" smtClean="0"/>
              <a:t>postconditions</a:t>
            </a:r>
            <a:endParaRPr lang="en-US" dirty="0" smtClean="0"/>
          </a:p>
          <a:p>
            <a:r>
              <a:rPr lang="en-US" dirty="0" smtClean="0"/>
              <a:t>Checking invariants</a:t>
            </a:r>
            <a:endParaRPr lang="en-US" dirty="0" smtClean="0"/>
          </a:p>
          <a:p>
            <a:r>
              <a:rPr lang="en-US" dirty="0" smtClean="0"/>
              <a:t>Dealing with inheritance</a:t>
            </a:r>
            <a:endParaRPr lang="en-US" dirty="0" smtClean="0"/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9221" y="140855"/>
            <a:ext cx="8765789" cy="85725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Mapping contracts to exceptions</a:t>
            </a:r>
            <a:endParaRPr lang="en-US" sz="40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 descr="Screen Shot 2015-08-06 at 9.38.26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938"/>
            <a:ext cx="9144000" cy="260643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08-06 at 9.38.51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7065247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r>
              <a:rPr lang="en-US" sz="2800" dirty="0" smtClean="0"/>
              <a:t>Classes provide framework for objects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An object is an instance of a class.</a:t>
            </a:r>
            <a:endParaRPr lang="en-US" sz="2800" dirty="0" smtClean="0"/>
          </a:p>
          <a:p>
            <a:endParaRPr lang="en-US" sz="2800" dirty="0">
              <a:latin typeface="Helvetica Neue" panose="02000503000000020004"/>
              <a:cs typeface="Helvetica Neue" panose="02000503000000020004"/>
            </a:endParaRPr>
          </a:p>
          <a:p>
            <a:r>
              <a:rPr lang="en-US" sz="2800" dirty="0"/>
              <a:t>A class represents a set of objects that share common structure and a common behavior.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5-08-06 at 9.39.00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105"/>
            <a:ext cx="9144000" cy="3672904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contracts to exceptions</a:t>
            </a:r>
            <a:endParaRPr lang="en-US" dirty="0"/>
          </a:p>
        </p:txBody>
      </p:sp>
      <p:pic>
        <p:nvPicPr>
          <p:cNvPr id="4" name="Picture 3" descr="Screen Shot 2015-08-06 at 9.41.03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967"/>
            <a:ext cx="9144000" cy="3952126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547263"/>
            <a:ext cx="8229600" cy="4047360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dirty="0" smtClean="0">
                <a:latin typeface="Alegreya Sans Black" panose="00000A00000000000000" charset="0"/>
                <a:cs typeface="Alegreya Sans Black" panose="00000A00000000000000" charset="0"/>
              </a:rPr>
              <a:t>Discussion on Nepali System/Software Development Practices</a:t>
            </a:r>
            <a:endParaRPr lang="en-US" dirty="0">
              <a:latin typeface="Alegreya Sans Black" panose="00000A00000000000000" charset="0"/>
              <a:cs typeface="Alegreya Sans Black" panose="00000A00000000000000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Interface of a class 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Public – components of a class accessible to all clients)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Protected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accessible to itself and its subclasses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Private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accessible to itself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Package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– accessible by classes in the same package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Relationship among classes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Association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2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Semantic dependencies – e.g. a weather station has multiple sensors.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2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Multiplicity – one-to-one, one-to-many, many-to-many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Inheritance – a class may inherit a super-class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pPr lvl="2"/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Single inheritance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  <a:p>
            <a:pPr lvl="2"/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Polymorphism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  <a:p>
            <a:pPr lvl="2"/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Multiple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inheritance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object model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Foundations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Object model is influenced by many factors, not just object-oriented programming. e.g. design of user interfaces, databases, and computer architectures.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An object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maintains integrity and there exist invariant properties that characterize an object and its behavior.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Objects cooperate with other!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Relationship among classes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Aggregation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- whole and part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relationship (has a), enforces physical containment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Dependencies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– when one element is dependent on other, e.g. one module dependent on other.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  <a:p>
            <a:pPr marL="457200" lvl="1" indent="0">
              <a:buNone/>
            </a:pP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1439" y="140855"/>
            <a:ext cx="8773117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Interplay of classes and objects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r>
              <a:rPr lang="en-US" sz="2800" dirty="0" smtClean="0"/>
              <a:t>Identify the classes that form the vocabulary of the problem domain.</a:t>
            </a:r>
            <a:endParaRPr lang="en-US" sz="2800" dirty="0" smtClean="0"/>
          </a:p>
          <a:p>
            <a:r>
              <a:rPr lang="en-US" sz="2800" dirty="0" smtClean="0"/>
              <a:t>Invent the structures whereby sets of objects work together to provide the behaviors that satisfy the requirements of the </a:t>
            </a:r>
            <a:r>
              <a:rPr lang="en-US" sz="2800" dirty="0"/>
              <a:t>problem. </a:t>
            </a:r>
            <a:endParaRPr lang="en-US" sz="2800" dirty="0"/>
          </a:p>
          <a:p>
            <a:pPr marL="457200" lvl="1" indent="0">
              <a:buNone/>
            </a:pPr>
            <a:endParaRPr lang="en-US" sz="2000" dirty="0" smtClean="0">
              <a:latin typeface="Helvetica Neue" panose="02000503000000020004"/>
              <a:cs typeface="Helvetica Neue" panose="0200050300000002000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1439" y="140855"/>
            <a:ext cx="8773117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Building quality classes and objects</a:t>
            </a:r>
            <a:endParaRPr lang="en-US" sz="3600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Measuring quality of abstraction – 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Coupling, </a:t>
            </a:r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Cohesion, </a:t>
            </a:r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Sufficiency, </a:t>
            </a:r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Completeness, </a:t>
            </a:r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Primitiveness</a:t>
            </a:r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endParaRPr lang="en-US" sz="1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Choosing operations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Functional semantics – focusing on reusability, complexity, applicability and implementation performance</a:t>
            </a:r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Time and space semantics 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1439" y="140855"/>
            <a:ext cx="8773117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Building quality classes and objects</a:t>
            </a:r>
            <a:endParaRPr lang="en-US" sz="3600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Choosing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relationships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Law of </a:t>
            </a:r>
            <a:r>
              <a:rPr lang="en-US" sz="1600" dirty="0" err="1" smtClean="0">
                <a:latin typeface="Alegreya" panose="00000500000000000000" charset="0"/>
                <a:cs typeface="Alegreya" panose="00000500000000000000" charset="0"/>
              </a:rPr>
              <a:t>demeter</a:t>
            </a:r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 – the methods of a class should not depend on structure of other classes, except its immediate super class.</a:t>
            </a:r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Visibility</a:t>
            </a:r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Implementation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 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Proper representation</a:t>
            </a:r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Proper packaging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1439" y="140855"/>
            <a:ext cx="8773117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Proper classification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Classification helps </a:t>
            </a:r>
            <a:r>
              <a:rPr lang="en-US" sz="2800" dirty="0" err="1" smtClean="0">
                <a:latin typeface="Alegreya" panose="00000500000000000000" charset="0"/>
                <a:cs typeface="Alegreya" panose="00000500000000000000" charset="0"/>
              </a:rPr>
              <a:t>generalisation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, </a:t>
            </a:r>
            <a:r>
              <a:rPr lang="en-US" sz="2800" dirty="0" err="1" smtClean="0">
                <a:latin typeface="Alegreya" panose="00000500000000000000" charset="0"/>
                <a:cs typeface="Alegreya" panose="00000500000000000000" charset="0"/>
              </a:rPr>
              <a:t>specialisation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, aggregation hierarchies among classes.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Objects, classes, hierarchies, associations etc. need to properly identified.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Help maintain proper level of cohesion and coupling.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Challenges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– there is no perfect classification, intelligent classification requires tremendous amount of creative insight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1439" y="140855"/>
            <a:ext cx="8773117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Identifying classes and objects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Three approaches to classification;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Classical </a:t>
            </a:r>
            <a:r>
              <a:rPr lang="en-US" sz="2800" dirty="0" err="1" smtClean="0">
                <a:latin typeface="Alegreya" panose="00000500000000000000" charset="0"/>
                <a:cs typeface="Alegreya" panose="00000500000000000000" charset="0"/>
              </a:rPr>
              <a:t>cetegorisation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- All the entities that have a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given property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or collection of properties in common form a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category. Such properties are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necessary and sufficient to define the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category. e.g. employee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Conceptual clustering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– classes are generated by formulating conceptual descriptions then classifying the entities according to the descriptions. e.g. love songs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Prototype theory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– class represented by prototypical object e.g. game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Object-oriented modeling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39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Object-oriented perspective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Basic building block of a software system is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the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object or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class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Object is a thing.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Class is a set of common objects.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Every object has;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Identity (name)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State (properties/data associated)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Behavior (methods)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64160" y="297641"/>
          <a:ext cx="8707117" cy="4448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6932"/>
                <a:gridCol w="1990815"/>
                <a:gridCol w="1243874"/>
                <a:gridCol w="1243874"/>
                <a:gridCol w="1243874"/>
                <a:gridCol w="1243874"/>
                <a:gridCol w="1243874"/>
              </a:tblGrid>
              <a:tr h="374650"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Process segments</a:t>
                      </a:r>
                      <a:endParaRPr lang="en-US" sz="14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Requirements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Analysis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Design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Development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Deployment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58949">
                <a:tc rowSpan="10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UML diagrams</a:t>
                      </a:r>
                      <a:endParaRPr lang="en-US" sz="14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vert="vert270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Use</a:t>
                      </a:r>
                      <a:r>
                        <a:rPr lang="en-US" sz="1200" baseline="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 case diagram</a:t>
                      </a:r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Sponsor objectives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Conceptual model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Class diagram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Conceptual level classes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Specification level classes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Implementation level classes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Object diagram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Identify objects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Identify objects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State diagram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Object behavior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Sequence</a:t>
                      </a:r>
                      <a:r>
                        <a:rPr lang="en-US" sz="1200" baseline="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 diagram</a:t>
                      </a:r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Object interaction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Collaboration diagram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Object interaction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Activity diagram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User operation(s)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System operations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Component diagram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Alegreya" panose="00000500000000000000" charset="0"/>
                          <a:cs typeface="Alegreya" panose="00000500000000000000" charset="0"/>
                        </a:rPr>
                        <a:t>Visualise</a:t>
                      </a:r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 components</a:t>
                      </a:r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Package diagram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System requirements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/>
                </a:tc>
              </a:tr>
              <a:tr h="370840">
                <a:tc vMerge="1"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Deployment diagrams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System elements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System integration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legreya" panose="00000500000000000000" charset="0"/>
                          <a:cs typeface="Alegreya" panose="00000500000000000000" charset="0"/>
                        </a:rPr>
                        <a:t>System integration</a:t>
                      </a:r>
                      <a:endParaRPr lang="en-US" sz="1200" dirty="0" smtClean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legreya" panose="00000500000000000000" charset="0"/>
                        <a:cs typeface="Alegreya" panose="00000500000000000000" charset="0"/>
                      </a:endParaRPr>
                    </a:p>
                  </a:txBody>
                  <a:tcPr marL="36000" marR="36000" marT="0" marB="0" anchor="ctr">
                    <a:solidFill>
                      <a:srgbClr val="C3D69B"/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1" y="130001"/>
            <a:ext cx="8813948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Requirements elicitation and analysis</a:t>
            </a:r>
            <a:endParaRPr lang="en-US" sz="3600" dirty="0"/>
          </a:p>
        </p:txBody>
      </p:sp>
      <p:pic>
        <p:nvPicPr>
          <p:cNvPr id="8" name="Picture 7" descr="Screen Shot 2015-06-14 at 10.03.41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45" y="987251"/>
            <a:ext cx="6154252" cy="407035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Requirements elicitation activities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Identify actors</a:t>
            </a:r>
            <a:endParaRPr lang="en-US" dirty="0" smtClean="0"/>
          </a:p>
          <a:p>
            <a:r>
              <a:rPr lang="en-US" dirty="0" smtClean="0"/>
              <a:t>Identify scenarios</a:t>
            </a:r>
            <a:endParaRPr lang="en-US" dirty="0" smtClean="0"/>
          </a:p>
          <a:p>
            <a:r>
              <a:rPr lang="en-US" dirty="0" smtClean="0"/>
              <a:t>Identify use cases</a:t>
            </a:r>
            <a:endParaRPr lang="en-US" dirty="0" smtClean="0"/>
          </a:p>
          <a:p>
            <a:r>
              <a:rPr lang="en-US" dirty="0" smtClean="0"/>
              <a:t>Refine use cases</a:t>
            </a:r>
            <a:endParaRPr lang="en-US" dirty="0" smtClean="0"/>
          </a:p>
          <a:p>
            <a:r>
              <a:rPr lang="en-US" dirty="0" smtClean="0"/>
              <a:t>Identifying relationships among use cases</a:t>
            </a:r>
            <a:endParaRPr lang="en-US" dirty="0" smtClean="0"/>
          </a:p>
          <a:p>
            <a:r>
              <a:rPr lang="en-US" dirty="0" smtClean="0"/>
              <a:t>Identifying nonfunctional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Source of information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Client-supplied documents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Manuals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Technical documentation of legacy systems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End-user discussions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object model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Object-oriented programming (OOP)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 method of implementation in which programs are </a:t>
            </a:r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organised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as cooperative collections of objects.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Three features;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OOP uses objects, not algorithms, as its fundamental building blocks (‘has a’);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Each object is an instance of some class; and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Classes may be related to one another via inheritance (‘is a’). (no inheritance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  <a:sym typeface="Wingdings" panose="05000000000000000000"/>
              </a:rPr>
              <a:t> abstract data types, e.g. stack)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Nonfunctional requirements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Autofit/>
          </a:bodyPr>
          <a:lstStyle/>
          <a:p>
            <a:r>
              <a:rPr lang="en-US" sz="2400" dirty="0" smtClean="0"/>
              <a:t>Broad variety of requirements that are not related to functional behavior of the system</a:t>
            </a:r>
            <a:endParaRPr lang="en-US" sz="2400" dirty="0" smtClean="0"/>
          </a:p>
          <a:p>
            <a:r>
              <a:rPr lang="en-US" sz="2400" dirty="0" smtClean="0"/>
              <a:t>FURPS+ model suggests following categories of nonfunctional requirements</a:t>
            </a:r>
            <a:endParaRPr lang="en-US" sz="2400" dirty="0" smtClean="0"/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Usability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Reliability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Performance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Supportability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Identifying actors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Nouns that initiate/trigger events</a:t>
            </a:r>
            <a:endParaRPr lang="en-US" dirty="0"/>
          </a:p>
        </p:txBody>
      </p:sp>
      <p:pic>
        <p:nvPicPr>
          <p:cNvPr id="4" name="Picture 3" descr="Screen Shot 2015-06-14 at 12.55.58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6990"/>
            <a:ext cx="9144000" cy="185253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Identifying scenarios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Concrete, focused, informal description of a single feature of the system from viewpoint of a single actor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Identifying scenarios</a:t>
            </a:r>
            <a:endParaRPr lang="en-US" sz="3600" dirty="0"/>
          </a:p>
        </p:txBody>
      </p:sp>
      <p:pic>
        <p:nvPicPr>
          <p:cNvPr id="4" name="Picture 3" descr="Screen Shot 2015-06-14 at 12.57.10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0" y="912975"/>
            <a:ext cx="7720062" cy="4054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Identifying scenarios</a:t>
            </a:r>
            <a:endParaRPr lang="en-US" sz="3600" dirty="0"/>
          </a:p>
        </p:txBody>
      </p:sp>
      <p:pic>
        <p:nvPicPr>
          <p:cNvPr id="2" name="Picture 1" descr="Screen Shot 2015-06-14 at 12.58.04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1"/>
            <a:ext cx="9144000" cy="208177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Identifying use cases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Use cases represent all possible scenarios for given piece of functionality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A use case is initiated by an actor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A use case may interact with other actors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Name of a use case – should be a verb phrase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Another example</a:t>
            </a:r>
            <a:endParaRPr lang="en-US" sz="3600" dirty="0"/>
          </a:p>
        </p:txBody>
      </p:sp>
      <p:pic>
        <p:nvPicPr>
          <p:cNvPr id="3" name="Picture 2" descr="Screen Shot 2015-06-14 at 12.59.17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49" y="939843"/>
            <a:ext cx="4875477" cy="417039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14 at 1.34.52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3" y="0"/>
            <a:ext cx="8938398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Refining use cases</a:t>
            </a:r>
            <a:endParaRPr lang="en-US" sz="3600" dirty="0"/>
          </a:p>
        </p:txBody>
      </p:sp>
      <p:pic>
        <p:nvPicPr>
          <p:cNvPr id="4" name="Picture 3" descr="Screen Shot 2015-06-14 at 1.36.26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06" y="834634"/>
            <a:ext cx="7015232" cy="557350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14 at 1.40.35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00"/>
            <a:ext cx="9144000" cy="427382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object model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Object-oriented programming (OOP)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marL="0" indent="0">
              <a:buNone/>
            </a:pP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A 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language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is 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object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-oriented  if and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only 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if it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satisfies 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the following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requirements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: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It supports  objects 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that are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data abstractions 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with an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interface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of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named operations 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and  a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hidden local state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.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Objects 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have an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associated  type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[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class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].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Types 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[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classes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]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may 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inherit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attributes 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from </a:t>
            </a:r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supertypes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[</a:t>
            </a:r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superclasses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]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.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Identifying relationships between actors and use cases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895" y="1200151"/>
            <a:ext cx="8788802" cy="339447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Communication relationships between actors and use cases</a:t>
            </a:r>
            <a:endParaRPr lang="en-US" sz="2800" dirty="0" smtClean="0"/>
          </a:p>
          <a:p>
            <a:r>
              <a:rPr lang="en-US" sz="2800" dirty="0"/>
              <a:t>Actor who initiates the use case should be distinguished from other actors</a:t>
            </a:r>
            <a:endParaRPr lang="en-US" sz="2800" dirty="0"/>
          </a:p>
          <a:p>
            <a:endParaRPr lang="en-US" sz="2800" dirty="0"/>
          </a:p>
          <a:p>
            <a:endParaRPr lang="en-US" sz="2400" dirty="0" smtClean="0">
              <a:latin typeface="Helvetica Neue" panose="02000503000000020004"/>
              <a:cs typeface="Helvetica Neue" panose="02000503000000020004"/>
            </a:endParaRPr>
          </a:p>
        </p:txBody>
      </p:sp>
      <p:pic>
        <p:nvPicPr>
          <p:cNvPr id="2" name="Picture 1" descr="Screen Shot 2015-06-14 at 1.47.29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86" y="2966879"/>
            <a:ext cx="7443449" cy="200053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6-14 at 1.48.32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490"/>
            <a:ext cx="9144000" cy="2001628"/>
          </a:xfrm>
          <a:prstGeom prst="rect">
            <a:avLst/>
          </a:prstGeom>
        </p:spPr>
      </p:pic>
      <p:pic>
        <p:nvPicPr>
          <p:cNvPr id="8" name="Picture 7" descr="Screen Shot 2015-06-14 at 1.48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19" y="2507361"/>
            <a:ext cx="6701618" cy="23317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14 at 2.05.02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9144000" cy="261444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813947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Identifying nonfunctional requirements</a:t>
            </a:r>
            <a:endParaRPr lang="en-US" sz="3600" dirty="0"/>
          </a:p>
        </p:txBody>
      </p:sp>
      <p:pic>
        <p:nvPicPr>
          <p:cNvPr id="3" name="Picture 2" descr="Screen Shot 2015-06-14 at 2.10.17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02" y="845099"/>
            <a:ext cx="7114009" cy="424013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813947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Identifying nonfunctional requirements</a:t>
            </a:r>
            <a:endParaRPr lang="en-US" sz="3600" dirty="0"/>
          </a:p>
        </p:txBody>
      </p:sp>
      <p:pic>
        <p:nvPicPr>
          <p:cNvPr id="2" name="Picture 1" descr="Screen Shot 2015-06-14 at 2.10.28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7" y="1048729"/>
            <a:ext cx="8138130" cy="34500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813947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Identifying nonfunctional requirements</a:t>
            </a:r>
            <a:endParaRPr lang="en-US" sz="3600" dirty="0"/>
          </a:p>
        </p:txBody>
      </p:sp>
      <p:pic>
        <p:nvPicPr>
          <p:cNvPr id="3" name="Picture 2" descr="Screen Shot 2015-06-14 at 2.10.33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1" y="1207276"/>
            <a:ext cx="8715495" cy="28571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1" y="130001"/>
            <a:ext cx="8813948" cy="85725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Analysis model</a:t>
            </a:r>
            <a:endParaRPr lang="en-US" sz="3600" dirty="0"/>
          </a:p>
        </p:txBody>
      </p:sp>
      <p:pic>
        <p:nvPicPr>
          <p:cNvPr id="2" name="Picture 1" descr="Screen Shot 2015-06-14 at 10.05.39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2" y="987250"/>
            <a:ext cx="8399028" cy="394357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Analysis concepts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Analysis object models and dynamic models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Object model – system, properties and relationships (class diagram)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Dynamic model – behavior of system (sequence diagram, state machine)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Analysis concepts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Helvetica Neue" panose="02000503000000020004"/>
                <a:cs typeface="Helvetica Neue" panose="02000503000000020004"/>
              </a:rPr>
              <a:t>Classes</a:t>
            </a:r>
            <a:endParaRPr lang="en-US" sz="2400" dirty="0" smtClean="0">
              <a:latin typeface="Helvetica Neue" panose="02000503000000020004"/>
              <a:cs typeface="Helvetica Neue" panose="02000503000000020004"/>
            </a:endParaRPr>
          </a:p>
        </p:txBody>
      </p:sp>
      <p:pic>
        <p:nvPicPr>
          <p:cNvPr id="2" name="Picture 1" descr="Screen Shot 2015-06-14 at 10.22.33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766036"/>
            <a:ext cx="8323586" cy="318070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Analysis concepts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Entity, boundary, and control objects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Entity – objects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Boundary – interactions between actors and system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Control – </a:t>
            </a:r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realising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use cases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object model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Object-oriented design (OOD)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marL="0" indent="0">
              <a:buNone/>
            </a:pP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A 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design method encompassing the process of object-oriented decomposition and a notation for depicting both logical and physical as well as static and dynamic models of the system under design.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Design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Notation 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Analysis concepts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Alegreya" panose="00000500000000000000" charset="0"/>
                <a:cs typeface="Alegreya" panose="00000500000000000000" charset="0"/>
              </a:rPr>
              <a:t>Generalisation</a:t>
            </a:r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 and </a:t>
            </a:r>
            <a:r>
              <a:rPr lang="en-US" dirty="0" err="1" smtClean="0">
                <a:latin typeface="Alegreya" panose="00000500000000000000" charset="0"/>
                <a:cs typeface="Alegreya" panose="00000500000000000000" charset="0"/>
              </a:rPr>
              <a:t>specialisation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Generalisation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– identify abstract concepts from lover-level ones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Specialisation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– identify more specific concepts from high-level one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Analysis concepts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Generalisation</a:t>
            </a:r>
            <a:r>
              <a:rPr lang="en-US" dirty="0" smtClean="0"/>
              <a:t> and </a:t>
            </a:r>
            <a:r>
              <a:rPr lang="en-US" dirty="0" err="1" smtClean="0"/>
              <a:t>specialisation</a:t>
            </a:r>
            <a:endParaRPr lang="en-US" dirty="0" smtClean="0"/>
          </a:p>
        </p:txBody>
      </p:sp>
      <p:pic>
        <p:nvPicPr>
          <p:cNvPr id="2" name="Picture 1" descr="Screen Shot 2015-06-14 at 10.26.31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03" y="1759756"/>
            <a:ext cx="6110668" cy="31868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Analysis activities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Identifying </a:t>
            </a:r>
            <a:r>
              <a:rPr lang="en-US" sz="2000" dirty="0"/>
              <a:t>Entity </a:t>
            </a:r>
            <a:r>
              <a:rPr lang="en-US" sz="2000" dirty="0" smtClean="0"/>
              <a:t>Objects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Identifying </a:t>
            </a:r>
            <a:r>
              <a:rPr lang="en-US" sz="2000" dirty="0"/>
              <a:t>Boundary </a:t>
            </a:r>
            <a:r>
              <a:rPr lang="en-US" sz="2000" dirty="0" smtClean="0"/>
              <a:t>Objects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Identifying </a:t>
            </a:r>
            <a:r>
              <a:rPr lang="en-US" sz="2000" dirty="0"/>
              <a:t>Control </a:t>
            </a:r>
            <a:r>
              <a:rPr lang="en-US" sz="2000" dirty="0" smtClean="0"/>
              <a:t>Objects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Mapping </a:t>
            </a:r>
            <a:r>
              <a:rPr lang="en-US" sz="2000" dirty="0"/>
              <a:t>Use Cases to Objects with Sequence </a:t>
            </a:r>
            <a:r>
              <a:rPr lang="en-US" sz="2000" dirty="0" smtClean="0"/>
              <a:t>Diagrams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Modeling </a:t>
            </a:r>
            <a:r>
              <a:rPr lang="en-US" sz="2000" dirty="0"/>
              <a:t>Interactions among Objects with CRC </a:t>
            </a:r>
            <a:r>
              <a:rPr lang="en-US" sz="2000" dirty="0" smtClean="0"/>
              <a:t>Cards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Identifying Associations</a:t>
            </a:r>
            <a:endParaRPr lang="en-US" sz="20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US" sz="2000" dirty="0"/>
              <a:t>Identifying </a:t>
            </a:r>
            <a:r>
              <a:rPr lang="en-US" sz="2000" dirty="0" smtClean="0"/>
              <a:t>Aggregates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smtClean="0"/>
              <a:t>Identifying Attributes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smtClean="0"/>
              <a:t>Modeling </a:t>
            </a:r>
            <a:r>
              <a:rPr lang="en-US" sz="2000" dirty="0"/>
              <a:t>State-Dependent Behavior of Individual Objects </a:t>
            </a:r>
            <a:endParaRPr lang="en-US" sz="2000" dirty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smtClean="0"/>
              <a:t>Modeling </a:t>
            </a:r>
            <a:r>
              <a:rPr lang="en-US" sz="2000" dirty="0"/>
              <a:t>Inheritance </a:t>
            </a:r>
            <a:r>
              <a:rPr lang="en-US" sz="2000" dirty="0" smtClean="0"/>
              <a:t>Relationships</a:t>
            </a:r>
            <a:endParaRPr lang="en-US" sz="2000" dirty="0" smtClean="0"/>
          </a:p>
          <a:p>
            <a:pPr marL="457200" indent="-457200">
              <a:buFont typeface="+mj-lt"/>
              <a:buAutoNum type="arabicPeriod" startAt="7"/>
            </a:pPr>
            <a:r>
              <a:rPr lang="en-US" sz="2000" dirty="0" smtClean="0"/>
              <a:t>Reviewing the Analysis Model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1. Identifying entity objects</a:t>
            </a:r>
            <a:endParaRPr lang="en-US" sz="3600" dirty="0"/>
          </a:p>
        </p:txBody>
      </p:sp>
      <p:pic>
        <p:nvPicPr>
          <p:cNvPr id="4" name="Picture 3" descr="Screen Shot 2015-06-14 at 10.41.54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5" y="938743"/>
            <a:ext cx="7606903" cy="408006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Identifying entity objects</a:t>
            </a:r>
            <a:endParaRPr lang="en-US" sz="3600" dirty="0"/>
          </a:p>
        </p:txBody>
      </p:sp>
      <p:pic>
        <p:nvPicPr>
          <p:cNvPr id="2" name="Picture 1" descr="Screen Shot 2015-06-14 at 10.50.50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9144000" cy="215617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 err="1" smtClean="0"/>
              <a:t>ReportEmergency</a:t>
            </a:r>
            <a:r>
              <a:rPr lang="en-US" sz="3600" dirty="0" smtClean="0"/>
              <a:t> use case</a:t>
            </a:r>
            <a:endParaRPr lang="en-US" sz="3600" dirty="0"/>
          </a:p>
        </p:txBody>
      </p:sp>
      <p:pic>
        <p:nvPicPr>
          <p:cNvPr id="3" name="Picture 2" descr="Screen Shot 2015-06-14 at 10.52.42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8" y="990147"/>
            <a:ext cx="8686800" cy="397835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2. Identifying boundary objects</a:t>
            </a:r>
            <a:endParaRPr lang="en-US" sz="3600" dirty="0"/>
          </a:p>
        </p:txBody>
      </p:sp>
      <p:pic>
        <p:nvPicPr>
          <p:cNvPr id="3" name="Picture 2" descr="Screen Shot 2015-06-14 at 10.53.38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422"/>
            <a:ext cx="9144000" cy="363914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 err="1" smtClean="0"/>
              <a:t>ReportEmergency</a:t>
            </a:r>
            <a:r>
              <a:rPr lang="en-US" sz="3600" dirty="0" smtClean="0"/>
              <a:t> boundary objects</a:t>
            </a:r>
            <a:endParaRPr lang="en-US" sz="3600" dirty="0"/>
          </a:p>
        </p:txBody>
      </p:sp>
      <p:pic>
        <p:nvPicPr>
          <p:cNvPr id="2" name="Picture 1" descr="Screen Shot 2015-06-14 at 10.52.30 am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2"/>
          <a:stretch>
            <a:fillRect/>
          </a:stretch>
        </p:blipFill>
        <p:spPr>
          <a:xfrm>
            <a:off x="1173886" y="928226"/>
            <a:ext cx="6810220" cy="412724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3. Identifying control objects</a:t>
            </a:r>
            <a:endParaRPr lang="en-US" sz="3600" dirty="0"/>
          </a:p>
        </p:txBody>
      </p:sp>
      <p:pic>
        <p:nvPicPr>
          <p:cNvPr id="2" name="Picture 1" descr="Screen Shot 2015-06-14 at 10.55.15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1"/>
            <a:ext cx="9144000" cy="208986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Identifying control objects</a:t>
            </a:r>
            <a:endParaRPr lang="en-US" sz="3600" dirty="0"/>
          </a:p>
        </p:txBody>
      </p:sp>
      <p:pic>
        <p:nvPicPr>
          <p:cNvPr id="3" name="Picture 2" descr="Screen Shot 2015-06-14 at 10.55.21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24" y="911433"/>
            <a:ext cx="7594329" cy="41553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object model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Object-oriented analysis (OOA)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marL="0" indent="0">
              <a:buNone/>
            </a:pP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A 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method of analysis that examines requirements from the perspective of the classes and objects found in the vocabulary of the problem domain.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marL="0" indent="0">
              <a:buNone/>
            </a:pP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OOA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  <a:sym typeface="Wingdings" panose="05000000000000000000"/>
              </a:rPr>
              <a:t> OO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D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  <a:sym typeface="Wingdings" panose="05000000000000000000"/>
              </a:rPr>
              <a:t> OOP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CASES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Define functional and operational requirements of the system by defining a scenario of usage.</a:t>
            </a:r>
            <a:endParaRPr lang="en-US" dirty="0" smtClean="0"/>
          </a:p>
          <a:p>
            <a:r>
              <a:rPr lang="en-US" dirty="0" smtClean="0"/>
              <a:t>Provide a clear and unambiguous description of how the end-user and system interact with one another.</a:t>
            </a:r>
            <a:endParaRPr lang="en-US" dirty="0" smtClean="0"/>
          </a:p>
          <a:p>
            <a:r>
              <a:rPr lang="en-US" dirty="0" smtClean="0"/>
              <a:t>Provide a basis for validation testing.</a:t>
            </a: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CASES</a:t>
            </a:r>
            <a:endParaRPr lang="en-US" sz="3600" dirty="0"/>
          </a:p>
        </p:txBody>
      </p:sp>
      <p:pic>
        <p:nvPicPr>
          <p:cNvPr id="4" name="Picture 3" descr="Screen Shot 2015-06-14 at 10.33.48 am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24"/>
          <a:stretch>
            <a:fillRect/>
          </a:stretch>
        </p:blipFill>
        <p:spPr>
          <a:xfrm>
            <a:off x="177382" y="1664426"/>
            <a:ext cx="3355742" cy="2372405"/>
          </a:xfrm>
          <a:prstGeom prst="rect">
            <a:avLst/>
          </a:prstGeom>
        </p:spPr>
      </p:pic>
      <p:pic>
        <p:nvPicPr>
          <p:cNvPr id="6" name="Picture 5" descr="Screen Shot 2015-06-14 at 10.33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44" y="947803"/>
            <a:ext cx="4738756" cy="400040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CASES</a:t>
            </a:r>
            <a:endParaRPr lang="en-US" sz="3600" dirty="0"/>
          </a:p>
        </p:txBody>
      </p:sp>
      <p:pic>
        <p:nvPicPr>
          <p:cNvPr id="4" name="Picture 3" descr="Screen Shot 2015-06-14 at 10.43.32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18" y="999545"/>
            <a:ext cx="6862034" cy="414395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Activity diagrams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896504"/>
            <a:ext cx="8229600" cy="3865995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Representing flow of process graphically, has very high semantics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Elements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: action nodes, control nodes, and object nodes.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Control notes – 3 types: 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initial and final (activity final and flow final), (fig. 5-28)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decision and merge (fig. 5-29, fig. 5-30), and 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fork and join (fig. 5-31)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Activity diagram with objects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(fig. 5-32)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5" name="Picture 4" descr="5-28,29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72" y="422627"/>
            <a:ext cx="4729007" cy="448480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2" name="Picture 1" descr="5-30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39" y="765884"/>
            <a:ext cx="4369987" cy="352838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2" name="Picture 1" descr="5-31.jp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1" b="18397"/>
          <a:stretch>
            <a:fillRect/>
          </a:stretch>
        </p:blipFill>
        <p:spPr>
          <a:xfrm>
            <a:off x="1949732" y="250525"/>
            <a:ext cx="5389094" cy="45167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2" name="Picture 1" descr="5-32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49" y="0"/>
            <a:ext cx="3456593" cy="51435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751081" cy="85725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4. Mapping USE CASES to objects with sequence diagrams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Shows how the behavior of a use case is distributed among its participating objects</a:t>
            </a:r>
            <a:endParaRPr lang="en-US" dirty="0" smtClean="0"/>
          </a:p>
          <a:p>
            <a:r>
              <a:rPr lang="en-US" dirty="0" smtClean="0"/>
              <a:t>Columns of objects</a:t>
            </a:r>
            <a:endParaRPr lang="en-US" dirty="0" smtClean="0"/>
          </a:p>
          <a:p>
            <a:r>
              <a:rPr lang="en-US" dirty="0" smtClean="0"/>
              <a:t>Left most column – actor that initiates the use case</a:t>
            </a:r>
            <a:endParaRPr lang="en-US" dirty="0" smtClean="0"/>
          </a:p>
          <a:p>
            <a:r>
              <a:rPr lang="en-US" dirty="0" smtClean="0"/>
              <a:t>Horizontal arrows – messages</a:t>
            </a:r>
            <a:endParaRPr lang="en-US" dirty="0" smtClean="0"/>
          </a:p>
          <a:p>
            <a:r>
              <a:rPr lang="en-US" dirty="0" smtClean="0"/>
              <a:t>Time proceeds vertically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751081" cy="85725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sequence diagram for report emergency</a:t>
            </a:r>
            <a:endParaRPr lang="en-US" sz="3600" dirty="0"/>
          </a:p>
        </p:txBody>
      </p:sp>
      <p:pic>
        <p:nvPicPr>
          <p:cNvPr id="4" name="Picture 3" descr="Screen Shot 2015-06-14 at 11.27.28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49" y="998106"/>
            <a:ext cx="8323586" cy="398214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object model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Elements of object model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Abstraction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– essential characteristics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Encapsulation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– compartmentalizing the elements of an abstraction that constitute its structure and behavior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Modularity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– system decomposed into cohesive and loosely coupled modules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Hierarchy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– inheritance, multiple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inheritance, avoid redundancy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751081" cy="85725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sequence diagram for report emergency</a:t>
            </a:r>
            <a:endParaRPr lang="en-US" sz="3600" dirty="0"/>
          </a:p>
        </p:txBody>
      </p:sp>
      <p:pic>
        <p:nvPicPr>
          <p:cNvPr id="2" name="Picture 1" descr="Screen Shot 2015-06-14 at 11.28.38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105"/>
            <a:ext cx="9144000" cy="391790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751081" cy="85725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sequence diagram for report emergency</a:t>
            </a:r>
            <a:endParaRPr lang="en-US" sz="3600" dirty="0"/>
          </a:p>
        </p:txBody>
      </p:sp>
      <p:pic>
        <p:nvPicPr>
          <p:cNvPr id="3" name="Picture 2" descr="Screen Shot 2015-06-14 at 11.29.12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83" y="998105"/>
            <a:ext cx="7820651" cy="37162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14 at 11.30.57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82" y="192423"/>
            <a:ext cx="6425422" cy="493968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14 at 11.32.03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700"/>
            <a:ext cx="9144000" cy="206584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751081" cy="85725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Mapping USE CASES to objects with sequence diagrams</a:t>
            </a:r>
            <a:endParaRPr lang="en-US" sz="3600" dirty="0"/>
          </a:p>
        </p:txBody>
      </p:sp>
      <p:pic>
        <p:nvPicPr>
          <p:cNvPr id="2" name="Picture 1" descr="Screen Shot 2015-06-14 at 11.32.49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28562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751081" cy="85725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5. Mapping interactions among objects with </a:t>
            </a:r>
            <a:r>
              <a:rPr lang="en-US" sz="3600" dirty="0" err="1" smtClean="0"/>
              <a:t>crc</a:t>
            </a:r>
            <a:r>
              <a:rPr lang="en-US" sz="3600" dirty="0" smtClean="0"/>
              <a:t> cards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Class-responsibility-collaborator modeling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Classes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have characteristics: retained information, needed services, multiple attributes, common attributes, common operations, essential requirements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Class types: 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device class (e.g. sensor)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property class (e.g. rating) 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interaction class (e.g. purchase, license, acquisition)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751081" cy="85725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Mapping interactions among objects with </a:t>
            </a:r>
            <a:r>
              <a:rPr lang="en-US" sz="3600" dirty="0" err="1" smtClean="0"/>
              <a:t>crc</a:t>
            </a:r>
            <a:r>
              <a:rPr lang="en-US" sz="3600" dirty="0" smtClean="0"/>
              <a:t> cards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28954"/>
          </a:xfrm>
        </p:spPr>
        <p:txBody>
          <a:bodyPr>
            <a:normAutofit fontScale="85000"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Responsibilities (attributes and operations)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Attributes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 – stable features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Operations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 – processing narrative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Five guidelines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System intelligence should be evenly distributed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Each responsibility should be stated as generally as possible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Information and behavior related to it should reside within the same class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Information about one thing should be </a:t>
            </a:r>
            <a:r>
              <a:rPr lang="en-US" sz="2000" dirty="0" err="1" smtClean="0">
                <a:latin typeface="Alegreya" panose="00000500000000000000" charset="0"/>
                <a:cs typeface="Alegreya" panose="00000500000000000000" charset="0"/>
              </a:rPr>
              <a:t>localised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 with single class, not distributed across multiple classes.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Responsibilities should be shared among related classes, when appropriate.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751081" cy="85725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Mapping interactions among objects with </a:t>
            </a:r>
            <a:r>
              <a:rPr lang="en-US" sz="3600" dirty="0" err="1" smtClean="0"/>
              <a:t>crc</a:t>
            </a:r>
            <a:r>
              <a:rPr lang="en-US" sz="3600" dirty="0" smtClean="0"/>
              <a:t> cards</a:t>
            </a:r>
            <a:endParaRPr lang="en-US" sz="36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28954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Collaborations fulfill their responsibilities in one of two ways;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A class can use its own operations to manipulate its own attributes</a:t>
            </a:r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1600" dirty="0" smtClean="0">
                <a:latin typeface="Alegreya" panose="00000500000000000000" charset="0"/>
                <a:cs typeface="Alegreya" panose="00000500000000000000" charset="0"/>
              </a:rPr>
              <a:t>A class can collaborate with other classes</a:t>
            </a:r>
            <a:endParaRPr lang="en-US" sz="1600" dirty="0" smtClean="0">
              <a:latin typeface="Alegreya" panose="00000500000000000000" charset="0"/>
              <a:cs typeface="Alegreya" panose="00000500000000000000" charset="0"/>
            </a:endParaRPr>
          </a:p>
          <a:p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8602" y="140855"/>
            <a:ext cx="8751081" cy="85725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crc</a:t>
            </a:r>
            <a:r>
              <a:rPr lang="en-US" sz="3600" dirty="0" smtClean="0"/>
              <a:t> cards</a:t>
            </a:r>
            <a:endParaRPr lang="en-US" sz="3600" dirty="0"/>
          </a:p>
        </p:txBody>
      </p:sp>
      <p:pic>
        <p:nvPicPr>
          <p:cNvPr id="4" name="Picture 3" descr="Screen Shot 2015-06-14 at 11.46.35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0"/>
            <a:ext cx="9144000" cy="249381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6. Identifying associations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association shows relation between two or more classes.</a:t>
            </a:r>
            <a:endParaRPr lang="en-US" dirty="0" smtClean="0"/>
          </a:p>
          <a:p>
            <a:r>
              <a:rPr lang="en-US" dirty="0" smtClean="0"/>
              <a:t>Have several properties;</a:t>
            </a:r>
            <a:endParaRPr lang="en-US" dirty="0" smtClean="0"/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Name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Role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Multiplicity 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</p:txBody>
      </p:sp>
      <p:pic>
        <p:nvPicPr>
          <p:cNvPr id="4" name="Picture 3" descr="Screen Shot 2015-06-14 at 12.00.50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961" y="3908252"/>
            <a:ext cx="6538164" cy="91273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object model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Elements of object model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Typing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– precise </a:t>
            </a:r>
            <a:r>
              <a:rPr lang="en-US" sz="2000" dirty="0" err="1" smtClean="0">
                <a:latin typeface="Alegreya" panose="00000500000000000000" charset="0"/>
                <a:cs typeface="Alegreya" panose="00000500000000000000" charset="0"/>
              </a:rPr>
              <a:t>characterisation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 of structural or behavioral properties (enforcement of the class of an object), static typing, dynamic typing (polymorphism)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Concurrency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</a:t>
            </a:r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– active object can be distinguished from one that is not active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Persistence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</a:t>
            </a:r>
            <a:r>
              <a:rPr lang="en-US" sz="2000" dirty="0">
                <a:latin typeface="Alegreya" panose="00000500000000000000" charset="0"/>
                <a:cs typeface="Alegreya" panose="00000500000000000000" charset="0"/>
              </a:rPr>
              <a:t>– state and class of an object is consistent across time or space</a:t>
            </a:r>
            <a:endParaRPr lang="en-US" sz="20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Eliminating redundant association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1151523"/>
          </a:xfrm>
        </p:spPr>
        <p:txBody>
          <a:bodyPr/>
          <a:lstStyle/>
          <a:p>
            <a:r>
              <a:rPr lang="en-US" dirty="0" smtClean="0"/>
              <a:t>Redundant associations should be removed.</a:t>
            </a:r>
            <a:br>
              <a:rPr lang="en-US" dirty="0" smtClean="0"/>
            </a:br>
            <a:r>
              <a:rPr lang="en-US" dirty="0" smtClean="0"/>
              <a:t>e.g. </a:t>
            </a:r>
            <a:endParaRPr lang="en-US" dirty="0" smtClean="0"/>
          </a:p>
        </p:txBody>
      </p:sp>
      <p:pic>
        <p:nvPicPr>
          <p:cNvPr id="2" name="Picture 1" descr="Screen Shot 2015-06-14 at 12.05.26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1675"/>
            <a:ext cx="9144000" cy="21787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7</a:t>
            </a:r>
            <a:r>
              <a:rPr lang="en-US" sz="3600" dirty="0" smtClean="0"/>
              <a:t>. Identifying aggregates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20203" cy="3394472"/>
          </a:xfrm>
        </p:spPr>
        <p:txBody>
          <a:bodyPr/>
          <a:lstStyle/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Aggregation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– denotes whole-part relationship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The diamond part </a:t>
            </a:r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– represents whole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Two types of aggregation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dirty="0">
                <a:latin typeface="Alegreya" panose="00000500000000000000" charset="0"/>
                <a:cs typeface="Alegreya" panose="00000500000000000000" charset="0"/>
              </a:rPr>
              <a:t>Composition aggregation</a:t>
            </a:r>
            <a:endParaRPr lang="en-US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dirty="0">
                <a:latin typeface="Alegreya" panose="00000500000000000000" charset="0"/>
                <a:cs typeface="Alegreya" panose="00000500000000000000" charset="0"/>
              </a:rPr>
              <a:t>Shared aggregation</a:t>
            </a:r>
            <a:endParaRPr lang="en-US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Two types of aggregates</a:t>
            </a:r>
            <a:endParaRPr lang="en-US" sz="3600" dirty="0"/>
          </a:p>
        </p:txBody>
      </p:sp>
      <p:pic>
        <p:nvPicPr>
          <p:cNvPr id="4" name="Picture 3" descr="Screen Shot 2015-06-14 at 12.11.59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4" y="1342103"/>
            <a:ext cx="8474862" cy="30342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8. Identifying attributes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20203" cy="365410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Attributes </a:t>
            </a:r>
            <a:r>
              <a:rPr lang="en-US" sz="3000" dirty="0" smtClean="0">
                <a:latin typeface="Alegreya" panose="00000500000000000000" charset="0"/>
                <a:cs typeface="Alegreya" panose="00000500000000000000" charset="0"/>
              </a:rPr>
              <a:t>– properties of individual objects, least stable part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Properties are different to attributes!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First identify as many associations as possible before identifying attributes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dirty="0" smtClean="0">
                <a:latin typeface="Alegreya" panose="00000500000000000000" charset="0"/>
                <a:cs typeface="Alegreya" panose="00000500000000000000" charset="0"/>
              </a:rPr>
              <a:t>Attributes have;</a:t>
            </a:r>
            <a:endParaRPr lang="en-US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3000" dirty="0">
                <a:latin typeface="Alegreya" panose="00000500000000000000" charset="0"/>
                <a:cs typeface="Alegreya" panose="00000500000000000000" charset="0"/>
              </a:rPr>
              <a:t>Name</a:t>
            </a:r>
            <a:endParaRPr lang="en-US" sz="30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3000" dirty="0">
                <a:latin typeface="Alegreya" panose="00000500000000000000" charset="0"/>
                <a:cs typeface="Alegreya" panose="00000500000000000000" charset="0"/>
              </a:rPr>
              <a:t>Brief description</a:t>
            </a:r>
            <a:endParaRPr lang="en-US" sz="30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3000" dirty="0">
                <a:latin typeface="Alegreya" panose="00000500000000000000" charset="0"/>
                <a:cs typeface="Alegreya" panose="00000500000000000000" charset="0"/>
              </a:rPr>
              <a:t>Type </a:t>
            </a:r>
            <a:endParaRPr lang="en-US" sz="3000" dirty="0">
              <a:latin typeface="Alegreya" panose="00000500000000000000" charset="0"/>
              <a:cs typeface="Alegreya" panose="00000500000000000000" charset="0"/>
            </a:endParaRPr>
          </a:p>
        </p:txBody>
      </p:sp>
      <p:pic>
        <p:nvPicPr>
          <p:cNvPr id="2" name="Picture 1" descr="Screen Shot 2015-06-14 at 12.15.55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109" y="2854706"/>
            <a:ext cx="5230891" cy="19995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8. Identifying attributes</a:t>
            </a:r>
            <a:endParaRPr lang="en-US" sz="3600" dirty="0"/>
          </a:p>
        </p:txBody>
      </p:sp>
      <p:pic>
        <p:nvPicPr>
          <p:cNvPr id="6" name="Picture 5" descr="Screen Shot 2015-06-14 at 12.17.42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1"/>
            <a:ext cx="9144000" cy="209081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9. Modeling state-dependent behavior of individual objects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20203" cy="339447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 Sequence diagrams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- distribute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behavior across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objects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Sequence diagrams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- represent the behavior of the system from the perspective of a single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use case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.</a:t>
            </a:r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 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State machine diagrams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- represent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behavior from the perspective of a single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object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By modeling state change upon certain event, enables a developer to detail use cases.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9. Modeling state-dependent behavior of individual objects</a:t>
            </a:r>
            <a:endParaRPr lang="en-US" sz="3600" dirty="0"/>
          </a:p>
        </p:txBody>
      </p:sp>
      <p:pic>
        <p:nvPicPr>
          <p:cNvPr id="8" name="Picture 7" descr="Screen Shot 2015-06-21 at 10.26.52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1" y="1126166"/>
            <a:ext cx="5118100" cy="389033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10. Modeling inheritance relationships between objects</a:t>
            </a:r>
            <a:endParaRPr lang="en-US" sz="3600" dirty="0"/>
          </a:p>
        </p:txBody>
      </p:sp>
      <p:pic>
        <p:nvPicPr>
          <p:cNvPr id="2" name="Picture 1" descr="Screen Shot 2015-06-21 at 10.28.27 a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347323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11. Reviewing the analysis model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520203" cy="33944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Analysis model is build incrementally and iteratively.</a:t>
            </a:r>
            <a:endParaRPr lang="en-US" sz="2800" dirty="0" smtClean="0"/>
          </a:p>
          <a:p>
            <a:r>
              <a:rPr lang="en-US" sz="2800" dirty="0"/>
              <a:t>When number of changes become minimal in iterations, then the model is stable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r>
              <a:rPr lang="en-US" sz="2800" dirty="0" smtClean="0"/>
              <a:t>Need to look for a model that is</a:t>
            </a:r>
            <a:endParaRPr lang="en-US" sz="2800" dirty="0" smtClean="0"/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Correct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Complete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Consistent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Realistic 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diagrams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Class notations (fig. 5-33)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Set of attributes,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methods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Detailed attribute and operation specification 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Abstract class 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– has no instances (italicize the name) (fig. 5-34) – </a:t>
            </a:r>
            <a:r>
              <a:rPr lang="en-US" sz="2400" i="1" dirty="0" err="1" smtClean="0">
                <a:latin typeface="Alegreya" panose="00000500000000000000" charset="0"/>
                <a:cs typeface="Alegreya" panose="00000500000000000000" charset="0"/>
              </a:rPr>
              <a:t>FoodItem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Subclass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(Tomato) inherits the abstract class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Content</a:t>
            </a:r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 (has-a relationship)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Class relationship may contain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multiplicity</a:t>
            </a:r>
            <a:endParaRPr lang="en-US" sz="28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object model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1098551"/>
            <a:ext cx="8229600" cy="36390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Benefits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Expressive – real world objects and their interactions are better expressed using OM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OM encourages reuse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Modular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design allows resilient change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5" name="Picture 4" descr="5-33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56" y="249949"/>
            <a:ext cx="5281362" cy="2021867"/>
          </a:xfrm>
          <a:prstGeom prst="rect">
            <a:avLst/>
          </a:prstGeom>
        </p:spPr>
      </p:pic>
      <p:pic>
        <p:nvPicPr>
          <p:cNvPr id="6" name="Picture 5" descr="5-3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072" y="2035127"/>
            <a:ext cx="4432615" cy="300598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diagrams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Class relationships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(fig. 5-35)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Association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err="1" smtClean="0">
                <a:latin typeface="Alegreya" panose="00000500000000000000" charset="0"/>
                <a:cs typeface="Alegreya" panose="00000500000000000000" charset="0"/>
              </a:rPr>
              <a:t>Generalisation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Aggregation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Composition</a:t>
            </a:r>
            <a:endParaRPr lang="en-US" sz="24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>
                <a:latin typeface="Alegreya" panose="00000500000000000000" charset="0"/>
                <a:cs typeface="Alegreya" panose="00000500000000000000" charset="0"/>
              </a:rPr>
              <a:t>Classes can be used to represent physical </a:t>
            </a: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containment </a:t>
            </a:r>
            <a:r>
              <a:rPr lang="en-US" sz="2400" dirty="0">
                <a:latin typeface="Alegreya" panose="00000500000000000000" charset="0"/>
                <a:cs typeface="Alegreya" panose="00000500000000000000" charset="0"/>
              </a:rPr>
              <a:t>(fig. 5-36)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5" name="Picture 4" descr="5-35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66" y="298419"/>
            <a:ext cx="4315968" cy="47426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2" name="Picture 1" descr="5-36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57" y="472626"/>
            <a:ext cx="6577576" cy="429463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diagrams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Advanced concepts 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Template classes (fig. 5-37)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Visibility of elements (fig. 3-38)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Public ( + 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Protected ( # 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Private ( - 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pPr lvl="1"/>
            <a:r>
              <a:rPr lang="en-US" sz="2000" dirty="0" smtClean="0">
                <a:latin typeface="Alegreya" panose="00000500000000000000" charset="0"/>
                <a:cs typeface="Alegreya" panose="00000500000000000000" charset="0"/>
              </a:rPr>
              <a:t>Package ( ~ )</a:t>
            </a:r>
            <a:endParaRPr lang="en-US" sz="20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400" dirty="0" smtClean="0">
                <a:latin typeface="Alegreya" panose="00000500000000000000" charset="0"/>
                <a:cs typeface="Alegreya" panose="00000500000000000000" charset="0"/>
              </a:rPr>
              <a:t>Association end names and qualifiers (roles played by classes), (fig. 5-39) 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5" name="Picture 4" descr="5-37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7" y="470812"/>
            <a:ext cx="3941732" cy="3948873"/>
          </a:xfrm>
          <a:prstGeom prst="rect">
            <a:avLst/>
          </a:prstGeom>
        </p:spPr>
      </p:pic>
      <p:pic>
        <p:nvPicPr>
          <p:cNvPr id="6" name="Picture 5" descr="5-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48" y="470811"/>
            <a:ext cx="5191008" cy="394887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2" name="Picture 1" descr="5-39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114" y="366342"/>
            <a:ext cx="5793683" cy="440092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 diagrams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457200" y="998105"/>
            <a:ext cx="8229600" cy="35965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Advanced concepts 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Constraints – can be specifies for classes and their relationships, (fig. 5-40)</a:t>
            </a:r>
            <a:endParaRPr lang="en-US" sz="2800" dirty="0" smtClean="0">
              <a:latin typeface="Alegreya" panose="00000500000000000000" charset="0"/>
              <a:cs typeface="Alegreya" panose="00000500000000000000" charset="0"/>
            </a:endParaRPr>
          </a:p>
          <a:p>
            <a:r>
              <a:rPr lang="en-US" sz="2800" dirty="0" smtClean="0">
                <a:latin typeface="Alegreya" panose="00000500000000000000" charset="0"/>
                <a:cs typeface="Alegreya" panose="00000500000000000000" charset="0"/>
              </a:rPr>
              <a:t>Association classes and notes, (fig. 5-41)</a:t>
            </a:r>
            <a:endParaRPr lang="en-US" sz="2400" dirty="0">
              <a:latin typeface="Alegreya" panose="00000500000000000000" charset="0"/>
              <a:cs typeface="Alegreya" panose="00000500000000000000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5" name="Picture 4" descr="5-40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043" y="0"/>
            <a:ext cx="5444186" cy="479362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15109-DA69-6E47-8559-61ECB78F5B26}" type="slidenum">
              <a:rPr lang="en-US" smtClean="0"/>
            </a:fld>
            <a:endParaRPr lang="en-US"/>
          </a:p>
        </p:txBody>
      </p:sp>
      <p:pic>
        <p:nvPicPr>
          <p:cNvPr id="2" name="Picture 1" descr="5-41.jp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87" y="200426"/>
            <a:ext cx="5676736" cy="467335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mtClean="0"/>
              <a:t>Information Systems, Unit 03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IMING" val="|1|2.6|36.9"/>
</p:tagLst>
</file>

<file path=ppt/tags/tag10.xml><?xml version="1.0" encoding="utf-8"?>
<p:tagLst xmlns:p="http://schemas.openxmlformats.org/presentationml/2006/main">
  <p:tag name="TIMING" val="|1|2.6|36.9"/>
</p:tagLst>
</file>

<file path=ppt/tags/tag100.xml><?xml version="1.0" encoding="utf-8"?>
<p:tagLst xmlns:p="http://schemas.openxmlformats.org/presentationml/2006/main">
  <p:tag name="TIMING" val="|1|2.6|36.9"/>
</p:tagLst>
</file>

<file path=ppt/tags/tag101.xml><?xml version="1.0" encoding="utf-8"?>
<p:tagLst xmlns:p="http://schemas.openxmlformats.org/presentationml/2006/main">
  <p:tag name="TIMING" val="|1|2.6|36.9"/>
</p:tagLst>
</file>

<file path=ppt/tags/tag102.xml><?xml version="1.0" encoding="utf-8"?>
<p:tagLst xmlns:p="http://schemas.openxmlformats.org/presentationml/2006/main">
  <p:tag name="TIMING" val="|1|2.6|36.9"/>
</p:tagLst>
</file>

<file path=ppt/tags/tag103.xml><?xml version="1.0" encoding="utf-8"?>
<p:tagLst xmlns:p="http://schemas.openxmlformats.org/presentationml/2006/main">
  <p:tag name="TIMING" val="|1|2.6|36.9"/>
</p:tagLst>
</file>

<file path=ppt/tags/tag104.xml><?xml version="1.0" encoding="utf-8"?>
<p:tagLst xmlns:p="http://schemas.openxmlformats.org/presentationml/2006/main">
  <p:tag name="TIMING" val="|1|2.6|36.9"/>
</p:tagLst>
</file>

<file path=ppt/tags/tag105.xml><?xml version="1.0" encoding="utf-8"?>
<p:tagLst xmlns:p="http://schemas.openxmlformats.org/presentationml/2006/main">
  <p:tag name="TIMING" val="|1|2.6|36.9"/>
</p:tagLst>
</file>

<file path=ppt/tags/tag106.xml><?xml version="1.0" encoding="utf-8"?>
<p:tagLst xmlns:p="http://schemas.openxmlformats.org/presentationml/2006/main">
  <p:tag name="TIMING" val="|1|2.6|36.9"/>
</p:tagLst>
</file>

<file path=ppt/tags/tag107.xml><?xml version="1.0" encoding="utf-8"?>
<p:tagLst xmlns:p="http://schemas.openxmlformats.org/presentationml/2006/main">
  <p:tag name="TIMING" val="|1|2.6|36.9"/>
</p:tagLst>
</file>

<file path=ppt/tags/tag108.xml><?xml version="1.0" encoding="utf-8"?>
<p:tagLst xmlns:p="http://schemas.openxmlformats.org/presentationml/2006/main">
  <p:tag name="TIMING" val="|1|2.6|36.9"/>
</p:tagLst>
</file>

<file path=ppt/tags/tag109.xml><?xml version="1.0" encoding="utf-8"?>
<p:tagLst xmlns:p="http://schemas.openxmlformats.org/presentationml/2006/main">
  <p:tag name="TIMING" val="|1|2.6|36.9"/>
</p:tagLst>
</file>

<file path=ppt/tags/tag11.xml><?xml version="1.0" encoding="utf-8"?>
<p:tagLst xmlns:p="http://schemas.openxmlformats.org/presentationml/2006/main">
  <p:tag name="TIMING" val="|1|2.6|36.9"/>
</p:tagLst>
</file>

<file path=ppt/tags/tag110.xml><?xml version="1.0" encoding="utf-8"?>
<p:tagLst xmlns:p="http://schemas.openxmlformats.org/presentationml/2006/main">
  <p:tag name="TIMING" val="|1|2.6|36.9"/>
</p:tagLst>
</file>

<file path=ppt/tags/tag111.xml><?xml version="1.0" encoding="utf-8"?>
<p:tagLst xmlns:p="http://schemas.openxmlformats.org/presentationml/2006/main">
  <p:tag name="TIMING" val="|1|2.6|36.9"/>
</p:tagLst>
</file>

<file path=ppt/tags/tag112.xml><?xml version="1.0" encoding="utf-8"?>
<p:tagLst xmlns:p="http://schemas.openxmlformats.org/presentationml/2006/main">
  <p:tag name="TIMING" val="|1|2.6|36.9"/>
</p:tagLst>
</file>

<file path=ppt/tags/tag113.xml><?xml version="1.0" encoding="utf-8"?>
<p:tagLst xmlns:p="http://schemas.openxmlformats.org/presentationml/2006/main">
  <p:tag name="TIMING" val="|1|2.6|36.9"/>
</p:tagLst>
</file>

<file path=ppt/tags/tag114.xml><?xml version="1.0" encoding="utf-8"?>
<p:tagLst xmlns:p="http://schemas.openxmlformats.org/presentationml/2006/main">
  <p:tag name="TIMING" val="|1|2.6|36.9"/>
</p:tagLst>
</file>

<file path=ppt/tags/tag115.xml><?xml version="1.0" encoding="utf-8"?>
<p:tagLst xmlns:p="http://schemas.openxmlformats.org/presentationml/2006/main">
  <p:tag name="TIMING" val="|1|2.6|36.9"/>
</p:tagLst>
</file>

<file path=ppt/tags/tag116.xml><?xml version="1.0" encoding="utf-8"?>
<p:tagLst xmlns:p="http://schemas.openxmlformats.org/presentationml/2006/main">
  <p:tag name="TIMING" val="|1|2.6|36.9"/>
</p:tagLst>
</file>

<file path=ppt/tags/tag117.xml><?xml version="1.0" encoding="utf-8"?>
<p:tagLst xmlns:p="http://schemas.openxmlformats.org/presentationml/2006/main">
  <p:tag name="TIMING" val="|1|2.6|36.9"/>
</p:tagLst>
</file>

<file path=ppt/tags/tag118.xml><?xml version="1.0" encoding="utf-8"?>
<p:tagLst xmlns:p="http://schemas.openxmlformats.org/presentationml/2006/main">
  <p:tag name="TIMING" val="|1|2.6|36.9"/>
</p:tagLst>
</file>

<file path=ppt/tags/tag119.xml><?xml version="1.0" encoding="utf-8"?>
<p:tagLst xmlns:p="http://schemas.openxmlformats.org/presentationml/2006/main">
  <p:tag name="TIMING" val="|1|2.6|36.9"/>
</p:tagLst>
</file>

<file path=ppt/tags/tag12.xml><?xml version="1.0" encoding="utf-8"?>
<p:tagLst xmlns:p="http://schemas.openxmlformats.org/presentationml/2006/main">
  <p:tag name="TIMING" val="|1|2.6|36.9"/>
</p:tagLst>
</file>

<file path=ppt/tags/tag120.xml><?xml version="1.0" encoding="utf-8"?>
<p:tagLst xmlns:p="http://schemas.openxmlformats.org/presentationml/2006/main">
  <p:tag name="TIMING" val="|1|2.6|36.9"/>
</p:tagLst>
</file>

<file path=ppt/tags/tag121.xml><?xml version="1.0" encoding="utf-8"?>
<p:tagLst xmlns:p="http://schemas.openxmlformats.org/presentationml/2006/main">
  <p:tag name="TIMING" val="|1|2.6|36.9"/>
</p:tagLst>
</file>

<file path=ppt/tags/tag122.xml><?xml version="1.0" encoding="utf-8"?>
<p:tagLst xmlns:p="http://schemas.openxmlformats.org/presentationml/2006/main">
  <p:tag name="TIMING" val="|1|2.6|36.9"/>
</p:tagLst>
</file>

<file path=ppt/tags/tag123.xml><?xml version="1.0" encoding="utf-8"?>
<p:tagLst xmlns:p="http://schemas.openxmlformats.org/presentationml/2006/main">
  <p:tag name="TIMING" val="|1|2.6|36.9"/>
</p:tagLst>
</file>

<file path=ppt/tags/tag124.xml><?xml version="1.0" encoding="utf-8"?>
<p:tagLst xmlns:p="http://schemas.openxmlformats.org/presentationml/2006/main">
  <p:tag name="TIMING" val="|1|2.6|36.9"/>
</p:tagLst>
</file>

<file path=ppt/tags/tag125.xml><?xml version="1.0" encoding="utf-8"?>
<p:tagLst xmlns:p="http://schemas.openxmlformats.org/presentationml/2006/main">
  <p:tag name="TIMING" val="|1|2.6|36.9"/>
</p:tagLst>
</file>

<file path=ppt/tags/tag126.xml><?xml version="1.0" encoding="utf-8"?>
<p:tagLst xmlns:p="http://schemas.openxmlformats.org/presentationml/2006/main">
  <p:tag name="TIMING" val="|1|2.6|36.9"/>
</p:tagLst>
</file>

<file path=ppt/tags/tag127.xml><?xml version="1.0" encoding="utf-8"?>
<p:tagLst xmlns:p="http://schemas.openxmlformats.org/presentationml/2006/main">
  <p:tag name="TIMING" val="|1|2.6|36.9"/>
</p:tagLst>
</file>

<file path=ppt/tags/tag128.xml><?xml version="1.0" encoding="utf-8"?>
<p:tagLst xmlns:p="http://schemas.openxmlformats.org/presentationml/2006/main">
  <p:tag name="TIMING" val="|1|2.6|36.9"/>
</p:tagLst>
</file>

<file path=ppt/tags/tag129.xml><?xml version="1.0" encoding="utf-8"?>
<p:tagLst xmlns:p="http://schemas.openxmlformats.org/presentationml/2006/main">
  <p:tag name="TIMING" val="|1|2.6|36.9"/>
</p:tagLst>
</file>

<file path=ppt/tags/tag13.xml><?xml version="1.0" encoding="utf-8"?>
<p:tagLst xmlns:p="http://schemas.openxmlformats.org/presentationml/2006/main">
  <p:tag name="TIMING" val="|1|2.6|36.9"/>
</p:tagLst>
</file>

<file path=ppt/tags/tag130.xml><?xml version="1.0" encoding="utf-8"?>
<p:tagLst xmlns:p="http://schemas.openxmlformats.org/presentationml/2006/main">
  <p:tag name="TIMING" val="|1|2.6|36.9"/>
</p:tagLst>
</file>

<file path=ppt/tags/tag131.xml><?xml version="1.0" encoding="utf-8"?>
<p:tagLst xmlns:p="http://schemas.openxmlformats.org/presentationml/2006/main">
  <p:tag name="TIMING" val="|1|2.6|36.9"/>
</p:tagLst>
</file>

<file path=ppt/tags/tag132.xml><?xml version="1.0" encoding="utf-8"?>
<p:tagLst xmlns:p="http://schemas.openxmlformats.org/presentationml/2006/main">
  <p:tag name="TIMING" val="|1|2.6|36.9"/>
</p:tagLst>
</file>

<file path=ppt/tags/tag133.xml><?xml version="1.0" encoding="utf-8"?>
<p:tagLst xmlns:p="http://schemas.openxmlformats.org/presentationml/2006/main">
  <p:tag name="TIMING" val="|1|2.6|36.9"/>
</p:tagLst>
</file>

<file path=ppt/tags/tag134.xml><?xml version="1.0" encoding="utf-8"?>
<p:tagLst xmlns:p="http://schemas.openxmlformats.org/presentationml/2006/main">
  <p:tag name="TIMING" val="|1|2.6|36.9"/>
</p:tagLst>
</file>

<file path=ppt/tags/tag135.xml><?xml version="1.0" encoding="utf-8"?>
<p:tagLst xmlns:p="http://schemas.openxmlformats.org/presentationml/2006/main">
  <p:tag name="TIMING" val="|1|2.6|36.9"/>
</p:tagLst>
</file>

<file path=ppt/tags/tag136.xml><?xml version="1.0" encoding="utf-8"?>
<p:tagLst xmlns:p="http://schemas.openxmlformats.org/presentationml/2006/main">
  <p:tag name="TIMING" val="|1|2.6|36.9"/>
</p:tagLst>
</file>

<file path=ppt/tags/tag137.xml><?xml version="1.0" encoding="utf-8"?>
<p:tagLst xmlns:p="http://schemas.openxmlformats.org/presentationml/2006/main">
  <p:tag name="TIMING" val="|1|2.6|36.9"/>
</p:tagLst>
</file>

<file path=ppt/tags/tag138.xml><?xml version="1.0" encoding="utf-8"?>
<p:tagLst xmlns:p="http://schemas.openxmlformats.org/presentationml/2006/main">
  <p:tag name="TIMING" val="|1|2.6|36.9"/>
</p:tagLst>
</file>

<file path=ppt/tags/tag139.xml><?xml version="1.0" encoding="utf-8"?>
<p:tagLst xmlns:p="http://schemas.openxmlformats.org/presentationml/2006/main">
  <p:tag name="TIMING" val="|1|2.6|36.9"/>
</p:tagLst>
</file>

<file path=ppt/tags/tag14.xml><?xml version="1.0" encoding="utf-8"?>
<p:tagLst xmlns:p="http://schemas.openxmlformats.org/presentationml/2006/main">
  <p:tag name="TIMING" val="|1|2.6|36.9"/>
</p:tagLst>
</file>

<file path=ppt/tags/tag140.xml><?xml version="1.0" encoding="utf-8"?>
<p:tagLst xmlns:p="http://schemas.openxmlformats.org/presentationml/2006/main">
  <p:tag name="TIMING" val="|1|2.6|36.9"/>
</p:tagLst>
</file>

<file path=ppt/tags/tag141.xml><?xml version="1.0" encoding="utf-8"?>
<p:tagLst xmlns:p="http://schemas.openxmlformats.org/presentationml/2006/main">
  <p:tag name="TIMING" val="|1|2.6|36.9"/>
</p:tagLst>
</file>

<file path=ppt/tags/tag142.xml><?xml version="1.0" encoding="utf-8"?>
<p:tagLst xmlns:p="http://schemas.openxmlformats.org/presentationml/2006/main">
  <p:tag name="TIMING" val="|1|2.6|36.9"/>
</p:tagLst>
</file>

<file path=ppt/tags/tag143.xml><?xml version="1.0" encoding="utf-8"?>
<p:tagLst xmlns:p="http://schemas.openxmlformats.org/presentationml/2006/main">
  <p:tag name="TIMING" val="|1|2.6|36.9"/>
</p:tagLst>
</file>

<file path=ppt/tags/tag144.xml><?xml version="1.0" encoding="utf-8"?>
<p:tagLst xmlns:p="http://schemas.openxmlformats.org/presentationml/2006/main">
  <p:tag name="TIMING" val="|1|2.6|36.9"/>
</p:tagLst>
</file>

<file path=ppt/tags/tag145.xml><?xml version="1.0" encoding="utf-8"?>
<p:tagLst xmlns:p="http://schemas.openxmlformats.org/presentationml/2006/main">
  <p:tag name="TIMING" val="|1|2.6|36.9"/>
</p:tagLst>
</file>

<file path=ppt/tags/tag146.xml><?xml version="1.0" encoding="utf-8"?>
<p:tagLst xmlns:p="http://schemas.openxmlformats.org/presentationml/2006/main">
  <p:tag name="TIMING" val="|1|2.6|36.9"/>
</p:tagLst>
</file>

<file path=ppt/tags/tag147.xml><?xml version="1.0" encoding="utf-8"?>
<p:tagLst xmlns:p="http://schemas.openxmlformats.org/presentationml/2006/main">
  <p:tag name="TIMING" val="|1|2.6|36.9"/>
</p:tagLst>
</file>

<file path=ppt/tags/tag148.xml><?xml version="1.0" encoding="utf-8"?>
<p:tagLst xmlns:p="http://schemas.openxmlformats.org/presentationml/2006/main">
  <p:tag name="TIMING" val="|1|2.6|36.9"/>
</p:tagLst>
</file>

<file path=ppt/tags/tag149.xml><?xml version="1.0" encoding="utf-8"?>
<p:tagLst xmlns:p="http://schemas.openxmlformats.org/presentationml/2006/main">
  <p:tag name="TIMING" val="|1|2.6|36.9"/>
</p:tagLst>
</file>

<file path=ppt/tags/tag15.xml><?xml version="1.0" encoding="utf-8"?>
<p:tagLst xmlns:p="http://schemas.openxmlformats.org/presentationml/2006/main">
  <p:tag name="TIMING" val="|1|2.6|36.9"/>
</p:tagLst>
</file>

<file path=ppt/tags/tag150.xml><?xml version="1.0" encoding="utf-8"?>
<p:tagLst xmlns:p="http://schemas.openxmlformats.org/presentationml/2006/main">
  <p:tag name="TIMING" val="|1|2.6|36.9"/>
</p:tagLst>
</file>

<file path=ppt/tags/tag151.xml><?xml version="1.0" encoding="utf-8"?>
<p:tagLst xmlns:p="http://schemas.openxmlformats.org/presentationml/2006/main">
  <p:tag name="TIMING" val="|1|2.6|36.9"/>
</p:tagLst>
</file>

<file path=ppt/tags/tag152.xml><?xml version="1.0" encoding="utf-8"?>
<p:tagLst xmlns:p="http://schemas.openxmlformats.org/presentationml/2006/main">
  <p:tag name="TIMING" val="|1|2.6|36.9"/>
</p:tagLst>
</file>

<file path=ppt/tags/tag153.xml><?xml version="1.0" encoding="utf-8"?>
<p:tagLst xmlns:p="http://schemas.openxmlformats.org/presentationml/2006/main">
  <p:tag name="TIMING" val="|1|2.6|36.9"/>
</p:tagLst>
</file>

<file path=ppt/tags/tag154.xml><?xml version="1.0" encoding="utf-8"?>
<p:tagLst xmlns:p="http://schemas.openxmlformats.org/presentationml/2006/main">
  <p:tag name="TIMING" val="|1|2.6|36.9"/>
</p:tagLst>
</file>

<file path=ppt/tags/tag155.xml><?xml version="1.0" encoding="utf-8"?>
<p:tagLst xmlns:p="http://schemas.openxmlformats.org/presentationml/2006/main">
  <p:tag name="TIMING" val="|1|2.6|36.9"/>
</p:tagLst>
</file>

<file path=ppt/tags/tag156.xml><?xml version="1.0" encoding="utf-8"?>
<p:tagLst xmlns:p="http://schemas.openxmlformats.org/presentationml/2006/main">
  <p:tag name="TIMING" val="|1|2.6|36.9"/>
</p:tagLst>
</file>

<file path=ppt/tags/tag157.xml><?xml version="1.0" encoding="utf-8"?>
<p:tagLst xmlns:p="http://schemas.openxmlformats.org/presentationml/2006/main">
  <p:tag name="TIMING" val="|1|2.6|36.9"/>
</p:tagLst>
</file>

<file path=ppt/tags/tag158.xml><?xml version="1.0" encoding="utf-8"?>
<p:tagLst xmlns:p="http://schemas.openxmlformats.org/presentationml/2006/main">
  <p:tag name="TIMING" val="|1|2.6|36.9"/>
</p:tagLst>
</file>

<file path=ppt/tags/tag16.xml><?xml version="1.0" encoding="utf-8"?>
<p:tagLst xmlns:p="http://schemas.openxmlformats.org/presentationml/2006/main">
  <p:tag name="TIMING" val="|1|2.6|36.9"/>
</p:tagLst>
</file>

<file path=ppt/tags/tag17.xml><?xml version="1.0" encoding="utf-8"?>
<p:tagLst xmlns:p="http://schemas.openxmlformats.org/presentationml/2006/main">
  <p:tag name="TIMING" val="|1|2.6|36.9"/>
</p:tagLst>
</file>

<file path=ppt/tags/tag18.xml><?xml version="1.0" encoding="utf-8"?>
<p:tagLst xmlns:p="http://schemas.openxmlformats.org/presentationml/2006/main">
  <p:tag name="TIMING" val="|1|2.6|36.9"/>
</p:tagLst>
</file>

<file path=ppt/tags/tag19.xml><?xml version="1.0" encoding="utf-8"?>
<p:tagLst xmlns:p="http://schemas.openxmlformats.org/presentationml/2006/main">
  <p:tag name="TIMING" val="|1|2.6|36.9"/>
</p:tagLst>
</file>

<file path=ppt/tags/tag2.xml><?xml version="1.0" encoding="utf-8"?>
<p:tagLst xmlns:p="http://schemas.openxmlformats.org/presentationml/2006/main">
  <p:tag name="TIMING" val="|1|2.6|36.9"/>
</p:tagLst>
</file>

<file path=ppt/tags/tag20.xml><?xml version="1.0" encoding="utf-8"?>
<p:tagLst xmlns:p="http://schemas.openxmlformats.org/presentationml/2006/main">
  <p:tag name="TIMING" val="|1|2.6|36.9"/>
</p:tagLst>
</file>

<file path=ppt/tags/tag21.xml><?xml version="1.0" encoding="utf-8"?>
<p:tagLst xmlns:p="http://schemas.openxmlformats.org/presentationml/2006/main">
  <p:tag name="TIMING" val="|1|2.6|36.9"/>
</p:tagLst>
</file>

<file path=ppt/tags/tag22.xml><?xml version="1.0" encoding="utf-8"?>
<p:tagLst xmlns:p="http://schemas.openxmlformats.org/presentationml/2006/main">
  <p:tag name="TIMING" val="|1|2.6|36.9"/>
</p:tagLst>
</file>

<file path=ppt/tags/tag23.xml><?xml version="1.0" encoding="utf-8"?>
<p:tagLst xmlns:p="http://schemas.openxmlformats.org/presentationml/2006/main">
  <p:tag name="TIMING" val="|1|2.6|36.9"/>
</p:tagLst>
</file>

<file path=ppt/tags/tag24.xml><?xml version="1.0" encoding="utf-8"?>
<p:tagLst xmlns:p="http://schemas.openxmlformats.org/presentationml/2006/main">
  <p:tag name="TIMING" val="|1|2.6|36.9"/>
</p:tagLst>
</file>

<file path=ppt/tags/tag25.xml><?xml version="1.0" encoding="utf-8"?>
<p:tagLst xmlns:p="http://schemas.openxmlformats.org/presentationml/2006/main">
  <p:tag name="TIMING" val="|1|2.6|36.9"/>
</p:tagLst>
</file>

<file path=ppt/tags/tag26.xml><?xml version="1.0" encoding="utf-8"?>
<p:tagLst xmlns:p="http://schemas.openxmlformats.org/presentationml/2006/main">
  <p:tag name="TIMING" val="|1|2.6|36.9"/>
</p:tagLst>
</file>

<file path=ppt/tags/tag27.xml><?xml version="1.0" encoding="utf-8"?>
<p:tagLst xmlns:p="http://schemas.openxmlformats.org/presentationml/2006/main">
  <p:tag name="TIMING" val="|1|2.6|36.9"/>
</p:tagLst>
</file>

<file path=ppt/tags/tag28.xml><?xml version="1.0" encoding="utf-8"?>
<p:tagLst xmlns:p="http://schemas.openxmlformats.org/presentationml/2006/main">
  <p:tag name="TIMING" val="|1|2.6|36.9"/>
</p:tagLst>
</file>

<file path=ppt/tags/tag29.xml><?xml version="1.0" encoding="utf-8"?>
<p:tagLst xmlns:p="http://schemas.openxmlformats.org/presentationml/2006/main">
  <p:tag name="TIMING" val="|1|2.6|36.9"/>
</p:tagLst>
</file>

<file path=ppt/tags/tag3.xml><?xml version="1.0" encoding="utf-8"?>
<p:tagLst xmlns:p="http://schemas.openxmlformats.org/presentationml/2006/main">
  <p:tag name="TIMING" val="|1|2.6|36.9"/>
</p:tagLst>
</file>

<file path=ppt/tags/tag30.xml><?xml version="1.0" encoding="utf-8"?>
<p:tagLst xmlns:p="http://schemas.openxmlformats.org/presentationml/2006/main">
  <p:tag name="TIMING" val="|1|2.6|36.9"/>
</p:tagLst>
</file>

<file path=ppt/tags/tag31.xml><?xml version="1.0" encoding="utf-8"?>
<p:tagLst xmlns:p="http://schemas.openxmlformats.org/presentationml/2006/main">
  <p:tag name="TIMING" val="|1|2.6|36.9"/>
</p:tagLst>
</file>

<file path=ppt/tags/tag32.xml><?xml version="1.0" encoding="utf-8"?>
<p:tagLst xmlns:p="http://schemas.openxmlformats.org/presentationml/2006/main">
  <p:tag name="TIMING" val="|1|2.6|36.9"/>
</p:tagLst>
</file>

<file path=ppt/tags/tag33.xml><?xml version="1.0" encoding="utf-8"?>
<p:tagLst xmlns:p="http://schemas.openxmlformats.org/presentationml/2006/main">
  <p:tag name="TIMING" val="|1|2.6|36.9"/>
</p:tagLst>
</file>

<file path=ppt/tags/tag34.xml><?xml version="1.0" encoding="utf-8"?>
<p:tagLst xmlns:p="http://schemas.openxmlformats.org/presentationml/2006/main">
  <p:tag name="TIMING" val="|1|2.6|36.9"/>
</p:tagLst>
</file>

<file path=ppt/tags/tag35.xml><?xml version="1.0" encoding="utf-8"?>
<p:tagLst xmlns:p="http://schemas.openxmlformats.org/presentationml/2006/main">
  <p:tag name="TIMING" val="|1|2.6|36.9"/>
</p:tagLst>
</file>

<file path=ppt/tags/tag36.xml><?xml version="1.0" encoding="utf-8"?>
<p:tagLst xmlns:p="http://schemas.openxmlformats.org/presentationml/2006/main">
  <p:tag name="TIMING" val="|1|2.6|36.9"/>
</p:tagLst>
</file>

<file path=ppt/tags/tag37.xml><?xml version="1.0" encoding="utf-8"?>
<p:tagLst xmlns:p="http://schemas.openxmlformats.org/presentationml/2006/main">
  <p:tag name="TIMING" val="|1|2.6|36.9"/>
</p:tagLst>
</file>

<file path=ppt/tags/tag38.xml><?xml version="1.0" encoding="utf-8"?>
<p:tagLst xmlns:p="http://schemas.openxmlformats.org/presentationml/2006/main">
  <p:tag name="TIMING" val="|1|2.6|36.9"/>
</p:tagLst>
</file>

<file path=ppt/tags/tag39.xml><?xml version="1.0" encoding="utf-8"?>
<p:tagLst xmlns:p="http://schemas.openxmlformats.org/presentationml/2006/main">
  <p:tag name="TIMING" val="|1|2.6|36.9"/>
</p:tagLst>
</file>

<file path=ppt/tags/tag4.xml><?xml version="1.0" encoding="utf-8"?>
<p:tagLst xmlns:p="http://schemas.openxmlformats.org/presentationml/2006/main">
  <p:tag name="TIMING" val="|1|2.6|36.9"/>
</p:tagLst>
</file>

<file path=ppt/tags/tag40.xml><?xml version="1.0" encoding="utf-8"?>
<p:tagLst xmlns:p="http://schemas.openxmlformats.org/presentationml/2006/main">
  <p:tag name="TIMING" val="|1|2.6|36.9"/>
</p:tagLst>
</file>

<file path=ppt/tags/tag41.xml><?xml version="1.0" encoding="utf-8"?>
<p:tagLst xmlns:p="http://schemas.openxmlformats.org/presentationml/2006/main">
  <p:tag name="TIMING" val="|1|2.6|36.9"/>
</p:tagLst>
</file>

<file path=ppt/tags/tag42.xml><?xml version="1.0" encoding="utf-8"?>
<p:tagLst xmlns:p="http://schemas.openxmlformats.org/presentationml/2006/main">
  <p:tag name="TIMING" val="|1|2.6|36.9"/>
</p:tagLst>
</file>

<file path=ppt/tags/tag43.xml><?xml version="1.0" encoding="utf-8"?>
<p:tagLst xmlns:p="http://schemas.openxmlformats.org/presentationml/2006/main">
  <p:tag name="TIMING" val="|1|2.6|36.9"/>
</p:tagLst>
</file>

<file path=ppt/tags/tag44.xml><?xml version="1.0" encoding="utf-8"?>
<p:tagLst xmlns:p="http://schemas.openxmlformats.org/presentationml/2006/main">
  <p:tag name="TIMING" val="|1|2.6|36.9"/>
</p:tagLst>
</file>

<file path=ppt/tags/tag45.xml><?xml version="1.0" encoding="utf-8"?>
<p:tagLst xmlns:p="http://schemas.openxmlformats.org/presentationml/2006/main">
  <p:tag name="TIMING" val="|1|2.6|36.9"/>
</p:tagLst>
</file>

<file path=ppt/tags/tag46.xml><?xml version="1.0" encoding="utf-8"?>
<p:tagLst xmlns:p="http://schemas.openxmlformats.org/presentationml/2006/main">
  <p:tag name="TIMING" val="|1|2.6|36.9"/>
</p:tagLst>
</file>

<file path=ppt/tags/tag47.xml><?xml version="1.0" encoding="utf-8"?>
<p:tagLst xmlns:p="http://schemas.openxmlformats.org/presentationml/2006/main">
  <p:tag name="TIMING" val="|1|2.6|36.9"/>
</p:tagLst>
</file>

<file path=ppt/tags/tag48.xml><?xml version="1.0" encoding="utf-8"?>
<p:tagLst xmlns:p="http://schemas.openxmlformats.org/presentationml/2006/main">
  <p:tag name="TIMING" val="|1|2.6|36.9"/>
</p:tagLst>
</file>

<file path=ppt/tags/tag49.xml><?xml version="1.0" encoding="utf-8"?>
<p:tagLst xmlns:p="http://schemas.openxmlformats.org/presentationml/2006/main">
  <p:tag name="TIMING" val="|1|2.6|36.9"/>
</p:tagLst>
</file>

<file path=ppt/tags/tag5.xml><?xml version="1.0" encoding="utf-8"?>
<p:tagLst xmlns:p="http://schemas.openxmlformats.org/presentationml/2006/main">
  <p:tag name="TIMING" val="|1|2.6|36.9"/>
</p:tagLst>
</file>

<file path=ppt/tags/tag50.xml><?xml version="1.0" encoding="utf-8"?>
<p:tagLst xmlns:p="http://schemas.openxmlformats.org/presentationml/2006/main">
  <p:tag name="TIMING" val="|1|2.6|36.9"/>
</p:tagLst>
</file>

<file path=ppt/tags/tag51.xml><?xml version="1.0" encoding="utf-8"?>
<p:tagLst xmlns:p="http://schemas.openxmlformats.org/presentationml/2006/main">
  <p:tag name="TIMING" val="|1|2.6|36.9"/>
</p:tagLst>
</file>

<file path=ppt/tags/tag52.xml><?xml version="1.0" encoding="utf-8"?>
<p:tagLst xmlns:p="http://schemas.openxmlformats.org/presentationml/2006/main">
  <p:tag name="TIMING" val="|1|2.6|36.9"/>
</p:tagLst>
</file>

<file path=ppt/tags/tag53.xml><?xml version="1.0" encoding="utf-8"?>
<p:tagLst xmlns:p="http://schemas.openxmlformats.org/presentationml/2006/main">
  <p:tag name="TIMING" val="|1|2.6|36.9"/>
</p:tagLst>
</file>

<file path=ppt/tags/tag54.xml><?xml version="1.0" encoding="utf-8"?>
<p:tagLst xmlns:p="http://schemas.openxmlformats.org/presentationml/2006/main">
  <p:tag name="TIMING" val="|1|2.6|36.9"/>
</p:tagLst>
</file>

<file path=ppt/tags/tag55.xml><?xml version="1.0" encoding="utf-8"?>
<p:tagLst xmlns:p="http://schemas.openxmlformats.org/presentationml/2006/main">
  <p:tag name="TIMING" val="|1|2.6|36.9"/>
</p:tagLst>
</file>

<file path=ppt/tags/tag56.xml><?xml version="1.0" encoding="utf-8"?>
<p:tagLst xmlns:p="http://schemas.openxmlformats.org/presentationml/2006/main">
  <p:tag name="TIMING" val="|1|2.6|36.9"/>
</p:tagLst>
</file>

<file path=ppt/tags/tag57.xml><?xml version="1.0" encoding="utf-8"?>
<p:tagLst xmlns:p="http://schemas.openxmlformats.org/presentationml/2006/main">
  <p:tag name="TIMING" val="|1|2.6|36.9"/>
</p:tagLst>
</file>

<file path=ppt/tags/tag58.xml><?xml version="1.0" encoding="utf-8"?>
<p:tagLst xmlns:p="http://schemas.openxmlformats.org/presentationml/2006/main">
  <p:tag name="TIMING" val="|1|2.6|36.9"/>
</p:tagLst>
</file>

<file path=ppt/tags/tag59.xml><?xml version="1.0" encoding="utf-8"?>
<p:tagLst xmlns:p="http://schemas.openxmlformats.org/presentationml/2006/main">
  <p:tag name="TIMING" val="|1|2.6|36.9"/>
</p:tagLst>
</file>

<file path=ppt/tags/tag6.xml><?xml version="1.0" encoding="utf-8"?>
<p:tagLst xmlns:p="http://schemas.openxmlformats.org/presentationml/2006/main">
  <p:tag name="TIMING" val="|1|2.6|36.9"/>
</p:tagLst>
</file>

<file path=ppt/tags/tag60.xml><?xml version="1.0" encoding="utf-8"?>
<p:tagLst xmlns:p="http://schemas.openxmlformats.org/presentationml/2006/main">
  <p:tag name="TIMING" val="|1|2.6|36.9"/>
</p:tagLst>
</file>

<file path=ppt/tags/tag61.xml><?xml version="1.0" encoding="utf-8"?>
<p:tagLst xmlns:p="http://schemas.openxmlformats.org/presentationml/2006/main">
  <p:tag name="TIMING" val="|1|2.6|36.9"/>
</p:tagLst>
</file>

<file path=ppt/tags/tag62.xml><?xml version="1.0" encoding="utf-8"?>
<p:tagLst xmlns:p="http://schemas.openxmlformats.org/presentationml/2006/main">
  <p:tag name="TIMING" val="|1|2.6|36.9"/>
</p:tagLst>
</file>

<file path=ppt/tags/tag63.xml><?xml version="1.0" encoding="utf-8"?>
<p:tagLst xmlns:p="http://schemas.openxmlformats.org/presentationml/2006/main">
  <p:tag name="TIMING" val="|1|2.6|36.9"/>
</p:tagLst>
</file>

<file path=ppt/tags/tag64.xml><?xml version="1.0" encoding="utf-8"?>
<p:tagLst xmlns:p="http://schemas.openxmlformats.org/presentationml/2006/main">
  <p:tag name="TIMING" val="|1|2.6|36.9"/>
</p:tagLst>
</file>

<file path=ppt/tags/tag65.xml><?xml version="1.0" encoding="utf-8"?>
<p:tagLst xmlns:p="http://schemas.openxmlformats.org/presentationml/2006/main">
  <p:tag name="TIMING" val="|1|2.6|36.9"/>
</p:tagLst>
</file>

<file path=ppt/tags/tag66.xml><?xml version="1.0" encoding="utf-8"?>
<p:tagLst xmlns:p="http://schemas.openxmlformats.org/presentationml/2006/main">
  <p:tag name="TIMING" val="|1|2.6|36.9"/>
</p:tagLst>
</file>

<file path=ppt/tags/tag67.xml><?xml version="1.0" encoding="utf-8"?>
<p:tagLst xmlns:p="http://schemas.openxmlformats.org/presentationml/2006/main">
  <p:tag name="TIMING" val="|1|2.6|36.9"/>
</p:tagLst>
</file>

<file path=ppt/tags/tag68.xml><?xml version="1.0" encoding="utf-8"?>
<p:tagLst xmlns:p="http://schemas.openxmlformats.org/presentationml/2006/main">
  <p:tag name="TIMING" val="|1|2.6|36.9"/>
</p:tagLst>
</file>

<file path=ppt/tags/tag69.xml><?xml version="1.0" encoding="utf-8"?>
<p:tagLst xmlns:p="http://schemas.openxmlformats.org/presentationml/2006/main">
  <p:tag name="TIMING" val="|1|2.6|36.9"/>
</p:tagLst>
</file>

<file path=ppt/tags/tag7.xml><?xml version="1.0" encoding="utf-8"?>
<p:tagLst xmlns:p="http://schemas.openxmlformats.org/presentationml/2006/main">
  <p:tag name="TIMING" val="|1|2.6|36.9"/>
</p:tagLst>
</file>

<file path=ppt/tags/tag70.xml><?xml version="1.0" encoding="utf-8"?>
<p:tagLst xmlns:p="http://schemas.openxmlformats.org/presentationml/2006/main">
  <p:tag name="TIMING" val="|1|2.6|36.9"/>
</p:tagLst>
</file>

<file path=ppt/tags/tag71.xml><?xml version="1.0" encoding="utf-8"?>
<p:tagLst xmlns:p="http://schemas.openxmlformats.org/presentationml/2006/main">
  <p:tag name="TIMING" val="|1|2.6|36.9"/>
</p:tagLst>
</file>

<file path=ppt/tags/tag72.xml><?xml version="1.0" encoding="utf-8"?>
<p:tagLst xmlns:p="http://schemas.openxmlformats.org/presentationml/2006/main">
  <p:tag name="TIMING" val="|1|2.6|36.9"/>
</p:tagLst>
</file>

<file path=ppt/tags/tag73.xml><?xml version="1.0" encoding="utf-8"?>
<p:tagLst xmlns:p="http://schemas.openxmlformats.org/presentationml/2006/main">
  <p:tag name="TIMING" val="|1|2.6|36.9"/>
</p:tagLst>
</file>

<file path=ppt/tags/tag74.xml><?xml version="1.0" encoding="utf-8"?>
<p:tagLst xmlns:p="http://schemas.openxmlformats.org/presentationml/2006/main">
  <p:tag name="TIMING" val="|1|2.6|36.9"/>
</p:tagLst>
</file>

<file path=ppt/tags/tag75.xml><?xml version="1.0" encoding="utf-8"?>
<p:tagLst xmlns:p="http://schemas.openxmlformats.org/presentationml/2006/main">
  <p:tag name="TIMING" val="|1|2.6|36.9"/>
</p:tagLst>
</file>

<file path=ppt/tags/tag76.xml><?xml version="1.0" encoding="utf-8"?>
<p:tagLst xmlns:p="http://schemas.openxmlformats.org/presentationml/2006/main">
  <p:tag name="TIMING" val="|1|2.6|36.9"/>
</p:tagLst>
</file>

<file path=ppt/tags/tag77.xml><?xml version="1.0" encoding="utf-8"?>
<p:tagLst xmlns:p="http://schemas.openxmlformats.org/presentationml/2006/main">
  <p:tag name="TIMING" val="|1|2.6|36.9"/>
</p:tagLst>
</file>

<file path=ppt/tags/tag78.xml><?xml version="1.0" encoding="utf-8"?>
<p:tagLst xmlns:p="http://schemas.openxmlformats.org/presentationml/2006/main">
  <p:tag name="TIMING" val="|1|2.6|36.9"/>
</p:tagLst>
</file>

<file path=ppt/tags/tag79.xml><?xml version="1.0" encoding="utf-8"?>
<p:tagLst xmlns:p="http://schemas.openxmlformats.org/presentationml/2006/main">
  <p:tag name="TIMING" val="|1|2.6|36.9"/>
</p:tagLst>
</file>

<file path=ppt/tags/tag8.xml><?xml version="1.0" encoding="utf-8"?>
<p:tagLst xmlns:p="http://schemas.openxmlformats.org/presentationml/2006/main">
  <p:tag name="TIMING" val="|1|2.6|36.9"/>
</p:tagLst>
</file>

<file path=ppt/tags/tag80.xml><?xml version="1.0" encoding="utf-8"?>
<p:tagLst xmlns:p="http://schemas.openxmlformats.org/presentationml/2006/main">
  <p:tag name="TIMING" val="|1|2.6|36.9"/>
</p:tagLst>
</file>

<file path=ppt/tags/tag81.xml><?xml version="1.0" encoding="utf-8"?>
<p:tagLst xmlns:p="http://schemas.openxmlformats.org/presentationml/2006/main">
  <p:tag name="TIMING" val="|1|2.6|36.9"/>
</p:tagLst>
</file>

<file path=ppt/tags/tag82.xml><?xml version="1.0" encoding="utf-8"?>
<p:tagLst xmlns:p="http://schemas.openxmlformats.org/presentationml/2006/main">
  <p:tag name="TIMING" val="|1|2.6|36.9"/>
</p:tagLst>
</file>

<file path=ppt/tags/tag83.xml><?xml version="1.0" encoding="utf-8"?>
<p:tagLst xmlns:p="http://schemas.openxmlformats.org/presentationml/2006/main">
  <p:tag name="TIMING" val="|1|2.6|36.9"/>
</p:tagLst>
</file>

<file path=ppt/tags/tag84.xml><?xml version="1.0" encoding="utf-8"?>
<p:tagLst xmlns:p="http://schemas.openxmlformats.org/presentationml/2006/main">
  <p:tag name="TIMING" val="|1|2.6|36.9"/>
</p:tagLst>
</file>

<file path=ppt/tags/tag85.xml><?xml version="1.0" encoding="utf-8"?>
<p:tagLst xmlns:p="http://schemas.openxmlformats.org/presentationml/2006/main">
  <p:tag name="TIMING" val="|1|2.6|36.9"/>
</p:tagLst>
</file>

<file path=ppt/tags/tag86.xml><?xml version="1.0" encoding="utf-8"?>
<p:tagLst xmlns:p="http://schemas.openxmlformats.org/presentationml/2006/main">
  <p:tag name="TIMING" val="|1|2.6|36.9"/>
</p:tagLst>
</file>

<file path=ppt/tags/tag87.xml><?xml version="1.0" encoding="utf-8"?>
<p:tagLst xmlns:p="http://schemas.openxmlformats.org/presentationml/2006/main">
  <p:tag name="TIMING" val="|1|2.6|36.9"/>
</p:tagLst>
</file>

<file path=ppt/tags/tag88.xml><?xml version="1.0" encoding="utf-8"?>
<p:tagLst xmlns:p="http://schemas.openxmlformats.org/presentationml/2006/main">
  <p:tag name="TIMING" val="|1|2.6|36.9"/>
</p:tagLst>
</file>

<file path=ppt/tags/tag89.xml><?xml version="1.0" encoding="utf-8"?>
<p:tagLst xmlns:p="http://schemas.openxmlformats.org/presentationml/2006/main">
  <p:tag name="TIMING" val="|1|2.6|36.9"/>
</p:tagLst>
</file>

<file path=ppt/tags/tag9.xml><?xml version="1.0" encoding="utf-8"?>
<p:tagLst xmlns:p="http://schemas.openxmlformats.org/presentationml/2006/main">
  <p:tag name="TIMING" val="|1|2.6|36.9"/>
</p:tagLst>
</file>

<file path=ppt/tags/tag90.xml><?xml version="1.0" encoding="utf-8"?>
<p:tagLst xmlns:p="http://schemas.openxmlformats.org/presentationml/2006/main">
  <p:tag name="TIMING" val="|1|2.6|36.9"/>
</p:tagLst>
</file>

<file path=ppt/tags/tag91.xml><?xml version="1.0" encoding="utf-8"?>
<p:tagLst xmlns:p="http://schemas.openxmlformats.org/presentationml/2006/main">
  <p:tag name="TIMING" val="|1|2.6|36.9"/>
</p:tagLst>
</file>

<file path=ppt/tags/tag92.xml><?xml version="1.0" encoding="utf-8"?>
<p:tagLst xmlns:p="http://schemas.openxmlformats.org/presentationml/2006/main">
  <p:tag name="TIMING" val="|1|2.6|36.9"/>
</p:tagLst>
</file>

<file path=ppt/tags/tag93.xml><?xml version="1.0" encoding="utf-8"?>
<p:tagLst xmlns:p="http://schemas.openxmlformats.org/presentationml/2006/main">
  <p:tag name="TIMING" val="|1|2.6|36.9"/>
</p:tagLst>
</file>

<file path=ppt/tags/tag94.xml><?xml version="1.0" encoding="utf-8"?>
<p:tagLst xmlns:p="http://schemas.openxmlformats.org/presentationml/2006/main">
  <p:tag name="TIMING" val="|1|2.6|36.9"/>
</p:tagLst>
</file>

<file path=ppt/tags/tag95.xml><?xml version="1.0" encoding="utf-8"?>
<p:tagLst xmlns:p="http://schemas.openxmlformats.org/presentationml/2006/main">
  <p:tag name="TIMING" val="|1|2.6|36.9"/>
</p:tagLst>
</file>

<file path=ppt/tags/tag96.xml><?xml version="1.0" encoding="utf-8"?>
<p:tagLst xmlns:p="http://schemas.openxmlformats.org/presentationml/2006/main">
  <p:tag name="TIMING" val="|1|2.6|36.9"/>
</p:tagLst>
</file>

<file path=ppt/tags/tag97.xml><?xml version="1.0" encoding="utf-8"?>
<p:tagLst xmlns:p="http://schemas.openxmlformats.org/presentationml/2006/main">
  <p:tag name="TIMING" val="|1|2.6|36.9"/>
</p:tagLst>
</file>

<file path=ppt/tags/tag98.xml><?xml version="1.0" encoding="utf-8"?>
<p:tagLst xmlns:p="http://schemas.openxmlformats.org/presentationml/2006/main">
  <p:tag name="TIMING" val="|1|2.6|36.9"/>
</p:tagLst>
</file>

<file path=ppt/tags/tag99.xml><?xml version="1.0" encoding="utf-8"?>
<p:tagLst xmlns:p="http://schemas.openxmlformats.org/presentationml/2006/main">
  <p:tag name="TIMING" val="|1|2.6|3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28146</Words>
  <Application>WPS Presentation</Application>
  <PresentationFormat>On-screen Show (16:9)</PresentationFormat>
  <Paragraphs>1594</Paragraphs>
  <Slides>172</Slides>
  <Notes>160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172</vt:i4>
      </vt:variant>
    </vt:vector>
  </HeadingPairs>
  <TitlesOfParts>
    <vt:vector size="190" baseType="lpstr">
      <vt:lpstr>Arial</vt:lpstr>
      <vt:lpstr>SimSun</vt:lpstr>
      <vt:lpstr>Wingdings</vt:lpstr>
      <vt:lpstr>Helvetica Neue Black Condensed</vt:lpstr>
      <vt:lpstr>Arial</vt:lpstr>
      <vt:lpstr>Helvetica Neue</vt:lpstr>
      <vt:lpstr>Wingdings</vt:lpstr>
      <vt:lpstr>Helvetica</vt:lpstr>
      <vt:lpstr>Calibri</vt:lpstr>
      <vt:lpstr>Microsoft YaHei</vt:lpstr>
      <vt:lpstr>Arial Unicode MS</vt:lpstr>
      <vt:lpstr>Alegreya Sans ExtraBold</vt:lpstr>
      <vt:lpstr>Alegreya Black</vt:lpstr>
      <vt:lpstr>Alegreya Sans Black</vt:lpstr>
      <vt:lpstr>Alegreya Sans</vt:lpstr>
      <vt:lpstr>Alegreya</vt:lpstr>
      <vt:lpstr>Helvetica Neue</vt:lpstr>
      <vt:lpstr>Office Theme</vt:lpstr>
      <vt:lpstr>PowerPoint 演示文稿</vt:lpstr>
      <vt:lpstr>The object model</vt:lpstr>
      <vt:lpstr>The object model</vt:lpstr>
      <vt:lpstr>The object model</vt:lpstr>
      <vt:lpstr>The object model</vt:lpstr>
      <vt:lpstr>The object model</vt:lpstr>
      <vt:lpstr>The object model</vt:lpstr>
      <vt:lpstr>The object model</vt:lpstr>
      <vt:lpstr>The object model</vt:lpstr>
      <vt:lpstr>Classes and objects</vt:lpstr>
      <vt:lpstr>objects</vt:lpstr>
      <vt:lpstr>objects</vt:lpstr>
      <vt:lpstr>objects</vt:lpstr>
      <vt:lpstr>objects</vt:lpstr>
      <vt:lpstr>objects</vt:lpstr>
      <vt:lpstr>objects</vt:lpstr>
      <vt:lpstr>Classes</vt:lpstr>
      <vt:lpstr>Classes</vt:lpstr>
      <vt:lpstr>Classes</vt:lpstr>
      <vt:lpstr>Classes</vt:lpstr>
      <vt:lpstr>Interplay of classes and objects</vt:lpstr>
      <vt:lpstr>Building quality classes and objects</vt:lpstr>
      <vt:lpstr>Building quality classes and objects</vt:lpstr>
      <vt:lpstr>Proper classification</vt:lpstr>
      <vt:lpstr>Identifying classes and objects</vt:lpstr>
      <vt:lpstr>Object-oriented modeling</vt:lpstr>
      <vt:lpstr>PowerPoint 演示文稿</vt:lpstr>
      <vt:lpstr>Requirements elicitation and analysis</vt:lpstr>
      <vt:lpstr>Requirements elicitation activities</vt:lpstr>
      <vt:lpstr>Nonfunctional requirements</vt:lpstr>
      <vt:lpstr>Identifying actors</vt:lpstr>
      <vt:lpstr>Identifying scenarios</vt:lpstr>
      <vt:lpstr>Identifying scenarios</vt:lpstr>
      <vt:lpstr>Identifying scenarios</vt:lpstr>
      <vt:lpstr>Identifying use cases</vt:lpstr>
      <vt:lpstr>Another example</vt:lpstr>
      <vt:lpstr>PowerPoint 演示文稿</vt:lpstr>
      <vt:lpstr>Refining use cases</vt:lpstr>
      <vt:lpstr>PowerPoint 演示文稿</vt:lpstr>
      <vt:lpstr>Identifying relationships between actors and use cases</vt:lpstr>
      <vt:lpstr>PowerPoint 演示文稿</vt:lpstr>
      <vt:lpstr>PowerPoint 演示文稿</vt:lpstr>
      <vt:lpstr>Identifying nonfunctional requirements</vt:lpstr>
      <vt:lpstr>Identifying nonfunctional requirements</vt:lpstr>
      <vt:lpstr>Identifying nonfunctional requirements</vt:lpstr>
      <vt:lpstr>Analysis model</vt:lpstr>
      <vt:lpstr>Analysis concepts</vt:lpstr>
      <vt:lpstr>Analysis concepts</vt:lpstr>
      <vt:lpstr>Analysis concepts</vt:lpstr>
      <vt:lpstr>Analysis concepts</vt:lpstr>
      <vt:lpstr>Analysis concepts</vt:lpstr>
      <vt:lpstr>Analysis activities</vt:lpstr>
      <vt:lpstr>1. Identifying entity objects</vt:lpstr>
      <vt:lpstr>Identifying entity objects</vt:lpstr>
      <vt:lpstr>ReportEmergency use case</vt:lpstr>
      <vt:lpstr>2. Identifying boundary objects</vt:lpstr>
      <vt:lpstr>ReportEmergency boundary objects</vt:lpstr>
      <vt:lpstr>3. Identifying control objects</vt:lpstr>
      <vt:lpstr>Identifying control objects</vt:lpstr>
      <vt:lpstr>USE CASES</vt:lpstr>
      <vt:lpstr>USE CASES</vt:lpstr>
      <vt:lpstr>USE CASES</vt:lpstr>
      <vt:lpstr>Activity diagrams</vt:lpstr>
      <vt:lpstr>PowerPoint 演示文稿</vt:lpstr>
      <vt:lpstr>PowerPoint 演示文稿</vt:lpstr>
      <vt:lpstr>PowerPoint 演示文稿</vt:lpstr>
      <vt:lpstr>PowerPoint 演示文稿</vt:lpstr>
      <vt:lpstr>4. Mapping USE CASES to objects with sequence diagrams</vt:lpstr>
      <vt:lpstr>sequence diagram for report emergency</vt:lpstr>
      <vt:lpstr>sequence diagram for report emergency</vt:lpstr>
      <vt:lpstr>sequence diagram for report emergency</vt:lpstr>
      <vt:lpstr>PowerPoint 演示文稿</vt:lpstr>
      <vt:lpstr>PowerPoint 演示文稿</vt:lpstr>
      <vt:lpstr>Mapping USE CASES to objects with sequence diagrams</vt:lpstr>
      <vt:lpstr>5. Mapping interactions among objects with crc cards</vt:lpstr>
      <vt:lpstr>Mapping interactions among objects with crc cards</vt:lpstr>
      <vt:lpstr>Mapping interactions among objects with crc cards</vt:lpstr>
      <vt:lpstr>crc cards</vt:lpstr>
      <vt:lpstr>6. Identifying associations</vt:lpstr>
      <vt:lpstr>Eliminating redundant association</vt:lpstr>
      <vt:lpstr>7. Identifying aggregates</vt:lpstr>
      <vt:lpstr>Two types of aggregates</vt:lpstr>
      <vt:lpstr>8. Identifying attributes</vt:lpstr>
      <vt:lpstr>8. Identifying attributes</vt:lpstr>
      <vt:lpstr>9. Modeling state-dependent behavior of individual objects</vt:lpstr>
      <vt:lpstr>9. Modeling state-dependent behavior of individual objects</vt:lpstr>
      <vt:lpstr>10. Modeling inheritance relationships between objects</vt:lpstr>
      <vt:lpstr>11. Reviewing the analysis model</vt:lpstr>
      <vt:lpstr>Class diagrams</vt:lpstr>
      <vt:lpstr>PowerPoint 演示文稿</vt:lpstr>
      <vt:lpstr>Class diagrams</vt:lpstr>
      <vt:lpstr>PowerPoint 演示文稿</vt:lpstr>
      <vt:lpstr>PowerPoint 演示文稿</vt:lpstr>
      <vt:lpstr>Class diagrams</vt:lpstr>
      <vt:lpstr>PowerPoint 演示文稿</vt:lpstr>
      <vt:lpstr>PowerPoint 演示文稿</vt:lpstr>
      <vt:lpstr>Class diagrams</vt:lpstr>
      <vt:lpstr>PowerPoint 演示文稿</vt:lpstr>
      <vt:lpstr>PowerPoint 演示文稿</vt:lpstr>
      <vt:lpstr>Object diagrams</vt:lpstr>
      <vt:lpstr>PowerPoint 演示文稿</vt:lpstr>
      <vt:lpstr>System design activities</vt:lpstr>
      <vt:lpstr>Addressing Design Goals</vt:lpstr>
      <vt:lpstr>Addressing Design Goals</vt:lpstr>
      <vt:lpstr>Addressing Design Goals</vt:lpstr>
      <vt:lpstr>Addressing Design Goals</vt:lpstr>
      <vt:lpstr>Addressing Design Goals</vt:lpstr>
      <vt:lpstr>System design activities</vt:lpstr>
      <vt:lpstr>Subsystems and classes</vt:lpstr>
      <vt:lpstr>Components and dependencies</vt:lpstr>
      <vt:lpstr>Services and components</vt:lpstr>
      <vt:lpstr>Cohesion and coupling</vt:lpstr>
      <vt:lpstr>Cohesion and coupling</vt:lpstr>
      <vt:lpstr>Cohesion and coupling</vt:lpstr>
      <vt:lpstr>Cohesion and coupling</vt:lpstr>
      <vt:lpstr>Cohesion and coupling</vt:lpstr>
      <vt:lpstr>Layers and partitions</vt:lpstr>
      <vt:lpstr>Architectural styles</vt:lpstr>
      <vt:lpstr>Architectural styles</vt:lpstr>
      <vt:lpstr>Repository architectural style</vt:lpstr>
      <vt:lpstr>Repository architectural style</vt:lpstr>
      <vt:lpstr>Model-view-controller</vt:lpstr>
      <vt:lpstr>Model-view-controller</vt:lpstr>
      <vt:lpstr>Client-server</vt:lpstr>
      <vt:lpstr>Peer-to-peer</vt:lpstr>
      <vt:lpstr>Three-tier</vt:lpstr>
      <vt:lpstr>four-tier</vt:lpstr>
      <vt:lpstr>Pipe-filter</vt:lpstr>
      <vt:lpstr>Object design</vt:lpstr>
      <vt:lpstr>PowerPoint 演示文稿</vt:lpstr>
      <vt:lpstr>PowerPoint 演示文稿</vt:lpstr>
      <vt:lpstr>reuse</vt:lpstr>
      <vt:lpstr>reuse</vt:lpstr>
      <vt:lpstr>reuse</vt:lpstr>
      <vt:lpstr>reuse</vt:lpstr>
      <vt:lpstr>reuse</vt:lpstr>
      <vt:lpstr>Design patterns</vt:lpstr>
      <vt:lpstr>Design patterns</vt:lpstr>
      <vt:lpstr>Design patterns</vt:lpstr>
      <vt:lpstr>Design patterns</vt:lpstr>
      <vt:lpstr>Reuse activities</vt:lpstr>
      <vt:lpstr>Selecting patterns</vt:lpstr>
      <vt:lpstr>Selecting patterns</vt:lpstr>
      <vt:lpstr>Identifying and adjusting application frameworks</vt:lpstr>
      <vt:lpstr>Framework classification according to their position in the software dev. process</vt:lpstr>
      <vt:lpstr>Framework example: WebObject</vt:lpstr>
      <vt:lpstr>Managing reuse</vt:lpstr>
      <vt:lpstr>Interface specification</vt:lpstr>
      <vt:lpstr>Interface specification concepts</vt:lpstr>
      <vt:lpstr>Mapping concepts</vt:lpstr>
      <vt:lpstr>Model transformation</vt:lpstr>
      <vt:lpstr>refactoring</vt:lpstr>
      <vt:lpstr>Forward engineering</vt:lpstr>
      <vt:lpstr>Reverse engineering</vt:lpstr>
      <vt:lpstr>Transformation principles</vt:lpstr>
      <vt:lpstr>transformations</vt:lpstr>
      <vt:lpstr>Optimising the object design model</vt:lpstr>
      <vt:lpstr>Optimising the object design model</vt:lpstr>
      <vt:lpstr>Optimising the object design model</vt:lpstr>
      <vt:lpstr>Optimising the object design model</vt:lpstr>
      <vt:lpstr>Mapping associations to collections</vt:lpstr>
      <vt:lpstr>Mapping associations to collections</vt:lpstr>
      <vt:lpstr>Mapping associations to collections</vt:lpstr>
      <vt:lpstr>Mapping associations to collections</vt:lpstr>
      <vt:lpstr>Qualified associations</vt:lpstr>
      <vt:lpstr>Association classes</vt:lpstr>
      <vt:lpstr>Mapping contracts to exceptions</vt:lpstr>
      <vt:lpstr>Mapping contracts to exceptions</vt:lpstr>
      <vt:lpstr>PowerPoint 演示文稿</vt:lpstr>
      <vt:lpstr>PowerPoint 演示文稿</vt:lpstr>
      <vt:lpstr>Mapping contracts to exceptions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</dc:title>
  <dc:creator>Pramod Parajuli</dc:creator>
  <cp:lastModifiedBy>Pramo</cp:lastModifiedBy>
  <cp:revision>422</cp:revision>
  <cp:lastPrinted>2018-07-09T14:17:00Z</cp:lastPrinted>
  <dcterms:created xsi:type="dcterms:W3CDTF">2015-01-30T17:07:00Z</dcterms:created>
  <dcterms:modified xsi:type="dcterms:W3CDTF">2019-07-21T11:15:15Z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1033-11.2.0.8684</vt:lpwstr>
  </property>
</Properties>
</file>